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3"/>
  </p:sldMasterIdLst>
  <p:notesMasterIdLst>
    <p:notesMasterId r:id="rId26"/>
  </p:notesMasterIdLst>
  <p:sldIdLst>
    <p:sldId id="259" r:id="rId4"/>
    <p:sldId id="332" r:id="rId5"/>
    <p:sldId id="271" r:id="rId6"/>
    <p:sldId id="306" r:id="rId7"/>
    <p:sldId id="298" r:id="rId8"/>
    <p:sldId id="307" r:id="rId9"/>
    <p:sldId id="312" r:id="rId10"/>
    <p:sldId id="313" r:id="rId11"/>
    <p:sldId id="331" r:id="rId12"/>
    <p:sldId id="324" r:id="rId13"/>
    <p:sldId id="272" r:id="rId14"/>
    <p:sldId id="262" r:id="rId15"/>
    <p:sldId id="263" r:id="rId16"/>
    <p:sldId id="264" r:id="rId17"/>
    <p:sldId id="273" r:id="rId18"/>
    <p:sldId id="274" r:id="rId19"/>
    <p:sldId id="275" r:id="rId20"/>
    <p:sldId id="333" r:id="rId21"/>
    <p:sldId id="276" r:id="rId22"/>
    <p:sldId id="277" r:id="rId23"/>
    <p:sldId id="270" r:id="rId24"/>
    <p:sldId id="267" r:id="rId25"/>
  </p:sldIdLst>
  <p:sldSz cx="18288000" cy="10287000"/>
  <p:notesSz cx="6858000" cy="9144000"/>
  <p:embeddedFontLs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Londrina Solid" panose="020B0604020202020204" charset="0"/>
      <p:regular r:id="rId41"/>
    </p:embeddedFont>
    <p:embeddedFont>
      <p:font typeface="Wingdings 3" panose="05040102010807070707" pitchFamily="18" charset="2"/>
      <p:regular r:id="rId42"/>
    </p:embeddedFont>
    <p:embeddedFont>
      <p:font typeface="Montserrat Medium" panose="020B0604020202020204" charset="0"/>
      <p:regular r:id="rId43"/>
      <p:italic r:id="rId44"/>
    </p:embeddedFont>
    <p:embeddedFont>
      <p:font typeface="Marykate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B1B6D-B43F-41D0-8B56-6B598772B80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4EC238E-7B30-4C31-9BC7-874CE1F7A7E2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2600" b="1" dirty="0">
              <a:solidFill>
                <a:schemeClr val="bg1"/>
              </a:solidFill>
              <a:latin typeface="Montserrat Medium" panose="020B0604020202020204" charset="0"/>
            </a:rPr>
            <a:t>Crisis </a:t>
          </a:r>
          <a:r>
            <a:rPr lang="es-ES" sz="2600" b="1" dirty="0" err="1">
              <a:solidFill>
                <a:schemeClr val="bg1"/>
              </a:solidFill>
              <a:latin typeface="Montserrat Medium" panose="020B0604020202020204" charset="0"/>
            </a:rPr>
            <a:t>socioambiental</a:t>
          </a:r>
          <a:r>
            <a:rPr lang="es-ES" sz="2600" b="1" dirty="0">
              <a:solidFill>
                <a:schemeClr val="bg1"/>
              </a:solidFill>
              <a:latin typeface="Montserrat Medium" panose="020B0604020202020204" charset="0"/>
            </a:rPr>
            <a:t> actual</a:t>
          </a:r>
        </a:p>
      </dgm:t>
    </dgm:pt>
    <dgm:pt modelId="{C0332919-5170-4466-8DAA-78AC8D320FDD}" type="parTrans" cxnId="{ABBDA543-AE87-49AE-986D-0C7EEF49163B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949BF493-3172-4372-84C5-C7FDEC3ADAA3}" type="sibTrans" cxnId="{ABBDA543-AE87-49AE-986D-0C7EEF49163B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9C7E9FFF-904F-4C62-B81D-60BE44299BE6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Mayor </a:t>
          </a:r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participación</a:t>
          </a:r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compromiso social</a:t>
          </a:r>
        </a:p>
      </dgm:t>
    </dgm:pt>
    <dgm:pt modelId="{C6059374-9EA6-481E-8523-68E87C1FB2C2}" type="parTrans" cxnId="{CBF198F2-A864-4108-94CD-25FEEBD5192A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5BC9093A-943F-44BE-91D4-0A2806CE00CD}" type="sibTrans" cxnId="{CBF198F2-A864-4108-94CD-25FEEBD5192A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17204FD3-983E-4095-88C6-57561129A69E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_tradnl" sz="2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Impacto </a:t>
          </a:r>
          <a:r>
            <a:rPr lang="es-ES_tradnl" sz="2600" b="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socioambiental</a:t>
          </a:r>
          <a:r>
            <a:rPr lang="es-ES_tradnl" sz="2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económico del modelo actual </a:t>
          </a:r>
          <a:r>
            <a:rPr lang="nl-NL" sz="2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de gesti</a:t>
          </a:r>
          <a:r>
            <a:rPr lang="es-ES_tradnl" sz="2600" b="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ón</a:t>
          </a:r>
          <a:r>
            <a:rPr lang="es-ES_tradnl" sz="2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tratamiento de los residuos </a:t>
          </a:r>
          <a:r>
            <a:rPr lang="es-ES_tradnl" sz="2600" b="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só</a:t>
          </a:r>
          <a:r>
            <a:rPr lang="pt-PT" sz="2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lidos urbanos (RSU)</a:t>
          </a:r>
          <a:endParaRPr lang="es-ES" sz="2600" b="0" dirty="0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A24D8C5-5CC1-4D47-BAB9-C7279C932CFF}" type="parTrans" cxnId="{02E65103-F2D0-4D0F-AE04-1CAC3B05717F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505D6A0C-199C-42B9-B00F-E1390BBAC653}" type="sibTrans" cxnId="{02E65103-F2D0-4D0F-AE04-1CAC3B05717F}">
      <dgm:prSet/>
      <dgm:spPr/>
      <dgm:t>
        <a:bodyPr/>
        <a:lstStyle/>
        <a:p>
          <a:endParaRPr lang="es-ES" sz="2600" b="1">
            <a:solidFill>
              <a:schemeClr val="tx1"/>
            </a:solidFill>
            <a:latin typeface="Montserrat Medium" panose="020B0604020202020204" charset="0"/>
          </a:endParaRPr>
        </a:p>
      </dgm:t>
    </dgm:pt>
    <dgm:pt modelId="{6AB95950-DD50-49A6-9593-7B5F1ED27CD1}" type="pres">
      <dgm:prSet presAssocID="{E23B1B6D-B43F-41D0-8B56-6B598772B80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14023F2-4660-4EB9-9315-45A53F5B4DEB}" type="pres">
      <dgm:prSet presAssocID="{04EC238E-7B30-4C31-9BC7-874CE1F7A7E2}" presName="composite" presStyleCnt="0"/>
      <dgm:spPr/>
    </dgm:pt>
    <dgm:pt modelId="{07AE0F17-1C26-4EB0-AE89-51E7EC31A8D1}" type="pres">
      <dgm:prSet presAssocID="{04EC238E-7B30-4C31-9BC7-874CE1F7A7E2}" presName="bentUpArrow1" presStyleLbl="alignImgPlace1" presStyleIdx="0" presStyleCnt="2" custScaleX="39684" custScaleY="57626" custLinFactNeighborX="36967" custLinFactNeighborY="-23381"/>
      <dgm:spPr>
        <a:solidFill>
          <a:schemeClr val="accent3">
            <a:lumMod val="50000"/>
          </a:schemeClr>
        </a:solidFill>
      </dgm:spPr>
    </dgm:pt>
    <dgm:pt modelId="{E2878E68-38CF-4D7E-B65B-2A4676D4B7F7}" type="pres">
      <dgm:prSet presAssocID="{04EC238E-7B30-4C31-9BC7-874CE1F7A7E2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77A50E-CF00-4975-B4FE-A988C585DD49}" type="pres">
      <dgm:prSet presAssocID="{04EC238E-7B30-4C31-9BC7-874CE1F7A7E2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3E00356-63DC-4E3C-AB96-00AD11BCB1F5}" type="pres">
      <dgm:prSet presAssocID="{949BF493-3172-4372-84C5-C7FDEC3ADAA3}" presName="sibTrans" presStyleCnt="0"/>
      <dgm:spPr/>
    </dgm:pt>
    <dgm:pt modelId="{6C5F971B-3797-454D-ABB6-16DE8DDFB3C8}" type="pres">
      <dgm:prSet presAssocID="{9C7E9FFF-904F-4C62-B81D-60BE44299BE6}" presName="composite" presStyleCnt="0"/>
      <dgm:spPr/>
    </dgm:pt>
    <dgm:pt modelId="{A0EAA344-1C31-4042-B06F-4CFB8B294826}" type="pres">
      <dgm:prSet presAssocID="{9C7E9FFF-904F-4C62-B81D-60BE44299BE6}" presName="bentUpArrow1" presStyleLbl="alignImgPlace1" presStyleIdx="1" presStyleCnt="2" custScaleX="39684" custScaleY="57626" custLinFactNeighborX="40395" custLinFactNeighborY="-24357"/>
      <dgm:spPr>
        <a:solidFill>
          <a:schemeClr val="accent3">
            <a:lumMod val="75000"/>
          </a:schemeClr>
        </a:solidFill>
      </dgm:spPr>
    </dgm:pt>
    <dgm:pt modelId="{1284EC99-ADD4-44CD-B875-03C379B29B0A}" type="pres">
      <dgm:prSet presAssocID="{9C7E9FFF-904F-4C62-B81D-60BE44299BE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158A1E-1456-4880-A328-14D40F8FAE2F}" type="pres">
      <dgm:prSet presAssocID="{9C7E9FFF-904F-4C62-B81D-60BE44299BE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6B776A3-6039-4CEE-BB7E-57AC1715F858}" type="pres">
      <dgm:prSet presAssocID="{5BC9093A-943F-44BE-91D4-0A2806CE00CD}" presName="sibTrans" presStyleCnt="0"/>
      <dgm:spPr/>
    </dgm:pt>
    <dgm:pt modelId="{B7180B78-8CA9-492B-9B0F-651D79C345BD}" type="pres">
      <dgm:prSet presAssocID="{17204FD3-983E-4095-88C6-57561129A69E}" presName="composite" presStyleCnt="0"/>
      <dgm:spPr/>
    </dgm:pt>
    <dgm:pt modelId="{3F4FD506-26AF-4EE8-A41F-52593D51A77B}" type="pres">
      <dgm:prSet presAssocID="{17204FD3-983E-4095-88C6-57561129A69E}" presName="ParentText" presStyleLbl="node1" presStyleIdx="2" presStyleCnt="3" custScaleX="133207" custLinFactNeighborX="4648" custLinFactNeighborY="51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86A788-9E30-47CD-90CE-6261A1220AD4}" type="presOf" srcId="{9C7E9FFF-904F-4C62-B81D-60BE44299BE6}" destId="{1284EC99-ADD4-44CD-B875-03C379B29B0A}" srcOrd="0" destOrd="0" presId="urn:microsoft.com/office/officeart/2005/8/layout/StepDownProcess"/>
    <dgm:cxn modelId="{6D57DD9E-94E1-4755-906F-4DEBA03913F5}" type="presOf" srcId="{17204FD3-983E-4095-88C6-57561129A69E}" destId="{3F4FD506-26AF-4EE8-A41F-52593D51A77B}" srcOrd="0" destOrd="0" presId="urn:microsoft.com/office/officeart/2005/8/layout/StepDownProcess"/>
    <dgm:cxn modelId="{CBF198F2-A864-4108-94CD-25FEEBD5192A}" srcId="{E23B1B6D-B43F-41D0-8B56-6B598772B80B}" destId="{9C7E9FFF-904F-4C62-B81D-60BE44299BE6}" srcOrd="1" destOrd="0" parTransId="{C6059374-9EA6-481E-8523-68E87C1FB2C2}" sibTransId="{5BC9093A-943F-44BE-91D4-0A2806CE00CD}"/>
    <dgm:cxn modelId="{02E65103-F2D0-4D0F-AE04-1CAC3B05717F}" srcId="{E23B1B6D-B43F-41D0-8B56-6B598772B80B}" destId="{17204FD3-983E-4095-88C6-57561129A69E}" srcOrd="2" destOrd="0" parTransId="{DA24D8C5-5CC1-4D47-BAB9-C7279C932CFF}" sibTransId="{505D6A0C-199C-42B9-B00F-E1390BBAC653}"/>
    <dgm:cxn modelId="{7D264288-C7DB-47A8-9FFD-41672E177F80}" type="presOf" srcId="{E23B1B6D-B43F-41D0-8B56-6B598772B80B}" destId="{6AB95950-DD50-49A6-9593-7B5F1ED27CD1}" srcOrd="0" destOrd="0" presId="urn:microsoft.com/office/officeart/2005/8/layout/StepDownProcess"/>
    <dgm:cxn modelId="{ABBDA543-AE87-49AE-986D-0C7EEF49163B}" srcId="{E23B1B6D-B43F-41D0-8B56-6B598772B80B}" destId="{04EC238E-7B30-4C31-9BC7-874CE1F7A7E2}" srcOrd="0" destOrd="0" parTransId="{C0332919-5170-4466-8DAA-78AC8D320FDD}" sibTransId="{949BF493-3172-4372-84C5-C7FDEC3ADAA3}"/>
    <dgm:cxn modelId="{7555E744-743D-4517-B697-9C04AD3602C4}" type="presOf" srcId="{04EC238E-7B30-4C31-9BC7-874CE1F7A7E2}" destId="{E2878E68-38CF-4D7E-B65B-2A4676D4B7F7}" srcOrd="0" destOrd="0" presId="urn:microsoft.com/office/officeart/2005/8/layout/StepDownProcess"/>
    <dgm:cxn modelId="{534313D5-9E3E-49DE-9BE8-E9CD4E6DFB1E}" type="presParOf" srcId="{6AB95950-DD50-49A6-9593-7B5F1ED27CD1}" destId="{414023F2-4660-4EB9-9315-45A53F5B4DEB}" srcOrd="0" destOrd="0" presId="urn:microsoft.com/office/officeart/2005/8/layout/StepDownProcess"/>
    <dgm:cxn modelId="{93DA135B-D472-416E-B1AD-5E89339C0E5F}" type="presParOf" srcId="{414023F2-4660-4EB9-9315-45A53F5B4DEB}" destId="{07AE0F17-1C26-4EB0-AE89-51E7EC31A8D1}" srcOrd="0" destOrd="0" presId="urn:microsoft.com/office/officeart/2005/8/layout/StepDownProcess"/>
    <dgm:cxn modelId="{8D43C7AA-5B67-410D-8EC2-A196B3FA9DEC}" type="presParOf" srcId="{414023F2-4660-4EB9-9315-45A53F5B4DEB}" destId="{E2878E68-38CF-4D7E-B65B-2A4676D4B7F7}" srcOrd="1" destOrd="0" presId="urn:microsoft.com/office/officeart/2005/8/layout/StepDownProcess"/>
    <dgm:cxn modelId="{DEECF9C1-A826-4D57-80D0-339DF04B555C}" type="presParOf" srcId="{414023F2-4660-4EB9-9315-45A53F5B4DEB}" destId="{0477A50E-CF00-4975-B4FE-A988C585DD49}" srcOrd="2" destOrd="0" presId="urn:microsoft.com/office/officeart/2005/8/layout/StepDownProcess"/>
    <dgm:cxn modelId="{516624F0-612F-4D7B-8585-E761395212D7}" type="presParOf" srcId="{6AB95950-DD50-49A6-9593-7B5F1ED27CD1}" destId="{B3E00356-63DC-4E3C-AB96-00AD11BCB1F5}" srcOrd="1" destOrd="0" presId="urn:microsoft.com/office/officeart/2005/8/layout/StepDownProcess"/>
    <dgm:cxn modelId="{7E0E06F8-CF34-40E4-8C01-991FA5E35EB9}" type="presParOf" srcId="{6AB95950-DD50-49A6-9593-7B5F1ED27CD1}" destId="{6C5F971B-3797-454D-ABB6-16DE8DDFB3C8}" srcOrd="2" destOrd="0" presId="urn:microsoft.com/office/officeart/2005/8/layout/StepDownProcess"/>
    <dgm:cxn modelId="{5BFEA29A-6C51-4EAE-953D-12F400203909}" type="presParOf" srcId="{6C5F971B-3797-454D-ABB6-16DE8DDFB3C8}" destId="{A0EAA344-1C31-4042-B06F-4CFB8B294826}" srcOrd="0" destOrd="0" presId="urn:microsoft.com/office/officeart/2005/8/layout/StepDownProcess"/>
    <dgm:cxn modelId="{2224C5B4-19A0-4F50-BB4D-D1DD58FB10A6}" type="presParOf" srcId="{6C5F971B-3797-454D-ABB6-16DE8DDFB3C8}" destId="{1284EC99-ADD4-44CD-B875-03C379B29B0A}" srcOrd="1" destOrd="0" presId="urn:microsoft.com/office/officeart/2005/8/layout/StepDownProcess"/>
    <dgm:cxn modelId="{B1FEC52A-1802-4FB4-B1C3-1276A16B9492}" type="presParOf" srcId="{6C5F971B-3797-454D-ABB6-16DE8DDFB3C8}" destId="{77158A1E-1456-4880-A328-14D40F8FAE2F}" srcOrd="2" destOrd="0" presId="urn:microsoft.com/office/officeart/2005/8/layout/StepDownProcess"/>
    <dgm:cxn modelId="{7C34B219-A860-4D4F-9AA0-928B6ACC236F}" type="presParOf" srcId="{6AB95950-DD50-49A6-9593-7B5F1ED27CD1}" destId="{C6B776A3-6039-4CEE-BB7E-57AC1715F858}" srcOrd="3" destOrd="0" presId="urn:microsoft.com/office/officeart/2005/8/layout/StepDownProcess"/>
    <dgm:cxn modelId="{DA63655F-25FC-46D1-AA3E-94D57D581914}" type="presParOf" srcId="{6AB95950-DD50-49A6-9593-7B5F1ED27CD1}" destId="{B7180B78-8CA9-492B-9B0F-651D79C345BD}" srcOrd="4" destOrd="0" presId="urn:microsoft.com/office/officeart/2005/8/layout/StepDownProcess"/>
    <dgm:cxn modelId="{636806E1-B5DE-4D0C-A3D9-95AE244C1962}" type="presParOf" srcId="{B7180B78-8CA9-492B-9B0F-651D79C345BD}" destId="{3F4FD506-26AF-4EE8-A41F-52593D51A77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FEECF-5FAE-436B-BE4F-363E6E52328A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2E56403-EE95-41F5-AA3D-B2B2EEB2839C}">
      <dgm:prSet phldrT="[Texto]" custT="1"/>
      <dgm:spPr>
        <a:noFill/>
        <a:ln w="79375">
          <a:solidFill>
            <a:srgbClr val="002060"/>
          </a:solidFill>
        </a:ln>
      </dgm:spPr>
      <dgm:t>
        <a:bodyPr/>
        <a:lstStyle/>
        <a:p>
          <a:r>
            <a:rPr lang="es-ES" sz="3200" b="1" dirty="0">
              <a:solidFill>
                <a:srgbClr val="000066"/>
              </a:solidFill>
              <a:latin typeface="Marykate" panose="020B0604020202020204" charset="0"/>
            </a:rPr>
            <a:t>ASPECTOS CONFIGURAN </a:t>
          </a:r>
        </a:p>
        <a:p>
          <a:r>
            <a:rPr lang="es-ES" sz="3200" b="1" dirty="0">
              <a:solidFill>
                <a:srgbClr val="000066"/>
              </a:solidFill>
              <a:latin typeface="Marykate" panose="020B0604020202020204" charset="0"/>
            </a:rPr>
            <a:t>LA SITUACIÓN ACTUAL</a:t>
          </a:r>
          <a:endParaRPr lang="es-ES" sz="3200" dirty="0">
            <a:latin typeface="Marykate" panose="020B0604020202020204" charset="0"/>
          </a:endParaRPr>
        </a:p>
      </dgm:t>
    </dgm:pt>
    <dgm:pt modelId="{F3FDA7E2-37ED-4B2C-83F6-5EDA591255A4}" type="parTrans" cxnId="{5D4BE9D7-26F4-4800-9CCF-992897E19D83}">
      <dgm:prSet/>
      <dgm:spPr/>
      <dgm:t>
        <a:bodyPr/>
        <a:lstStyle/>
        <a:p>
          <a:endParaRPr lang="es-ES"/>
        </a:p>
      </dgm:t>
    </dgm:pt>
    <dgm:pt modelId="{84BF710D-C05A-4063-89B1-FA29FB6A67E8}" type="sibTrans" cxnId="{5D4BE9D7-26F4-4800-9CCF-992897E19D83}">
      <dgm:prSet/>
      <dgm:spPr/>
      <dgm:t>
        <a:bodyPr/>
        <a:lstStyle/>
        <a:p>
          <a:endParaRPr lang="es-ES"/>
        </a:p>
      </dgm:t>
    </dgm:pt>
    <dgm:pt modelId="{9000BB4F-C19A-4288-9333-225221A0977D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r>
            <a:rPr lang="es-ES" sz="2800" dirty="0">
              <a:solidFill>
                <a:srgbClr val="000066"/>
              </a:solidFill>
              <a:latin typeface="Marykate" panose="020B0604020202020204" charset="0"/>
            </a:rPr>
            <a:t>Altas cotas de incertidumbre en la búsqueda de soluciones</a:t>
          </a:r>
          <a:endParaRPr lang="es-ES" sz="2800" dirty="0"/>
        </a:p>
      </dgm:t>
    </dgm:pt>
    <dgm:pt modelId="{6C7AE525-7A7B-4DA9-AA0D-3EA4D1EA4529}" type="parTrans" cxnId="{34C8309F-6BEB-4184-A82F-78CD187435FE}">
      <dgm:prSet/>
      <dgm:spPr/>
      <dgm:t>
        <a:bodyPr/>
        <a:lstStyle/>
        <a:p>
          <a:endParaRPr lang="es-ES"/>
        </a:p>
      </dgm:t>
    </dgm:pt>
    <dgm:pt modelId="{642E1E62-E2F2-4B5E-8248-8BD37A3A892E}" type="sibTrans" cxnId="{34C8309F-6BEB-4184-A82F-78CD187435FE}">
      <dgm:prSet/>
      <dgm:spPr/>
      <dgm:t>
        <a:bodyPr/>
        <a:lstStyle/>
        <a:p>
          <a:endParaRPr lang="es-ES"/>
        </a:p>
      </dgm:t>
    </dgm:pt>
    <dgm:pt modelId="{70C65211-7C2D-4EA2-B954-C9DE7609399E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r>
            <a:rPr lang="es-ES" sz="2800" dirty="0">
              <a:solidFill>
                <a:srgbClr val="000066"/>
              </a:solidFill>
              <a:latin typeface="Marykate" panose="020B0604020202020204" charset="0"/>
            </a:rPr>
            <a:t>Alerta sobre problemas ambientales</a:t>
          </a:r>
          <a:endParaRPr lang="es-ES" sz="2800" dirty="0"/>
        </a:p>
      </dgm:t>
    </dgm:pt>
    <dgm:pt modelId="{99FD2C45-71A7-4067-941F-4A982487E419}" type="parTrans" cxnId="{51FF4A3E-3009-4DC4-93A4-ADEE0EBE449A}">
      <dgm:prSet/>
      <dgm:spPr/>
      <dgm:t>
        <a:bodyPr/>
        <a:lstStyle/>
        <a:p>
          <a:endParaRPr lang="es-ES"/>
        </a:p>
      </dgm:t>
    </dgm:pt>
    <dgm:pt modelId="{35451359-237E-4661-95B2-F7CC527A06A4}" type="sibTrans" cxnId="{51FF4A3E-3009-4DC4-93A4-ADEE0EBE449A}">
      <dgm:prSet/>
      <dgm:spPr/>
      <dgm:t>
        <a:bodyPr/>
        <a:lstStyle/>
        <a:p>
          <a:endParaRPr lang="es-ES"/>
        </a:p>
      </dgm:t>
    </dgm:pt>
    <dgm:pt modelId="{8F30E675-AC2B-4522-A58A-E710030BE3D9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r>
            <a:rPr lang="es-ES" sz="28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rykate" panose="020B0604020202020204" charset="0"/>
              <a:cs typeface="Arial" pitchFamily="34" charset="0"/>
            </a:rPr>
            <a:t>Mensajes contradictorios: preocupación y necesidades ficticias</a:t>
          </a:r>
          <a:endParaRPr lang="es-ES" sz="2800" b="0" dirty="0">
            <a:solidFill>
              <a:srgbClr val="002060"/>
            </a:solidFill>
            <a:latin typeface="Marykate" panose="020B0604020202020204" charset="0"/>
          </a:endParaRPr>
        </a:p>
      </dgm:t>
    </dgm:pt>
    <dgm:pt modelId="{910BFB52-5B3B-40A2-A673-E09DD5455FCF}" type="parTrans" cxnId="{980B1ECF-47C8-428E-8412-C9BC3DB3BCAC}">
      <dgm:prSet/>
      <dgm:spPr/>
      <dgm:t>
        <a:bodyPr/>
        <a:lstStyle/>
        <a:p>
          <a:endParaRPr lang="es-ES"/>
        </a:p>
      </dgm:t>
    </dgm:pt>
    <dgm:pt modelId="{FACC2F89-A49A-4D89-896A-BEFECF598450}" type="sibTrans" cxnId="{980B1ECF-47C8-428E-8412-C9BC3DB3BCAC}">
      <dgm:prSet/>
      <dgm:spPr/>
      <dgm:t>
        <a:bodyPr/>
        <a:lstStyle/>
        <a:p>
          <a:endParaRPr lang="es-ES"/>
        </a:p>
      </dgm:t>
    </dgm:pt>
    <dgm:pt modelId="{F1D26D82-74F1-4CEE-88A0-4D8FB8ACC0A9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r>
            <a:rPr lang="es-ES" sz="2800" dirty="0">
              <a:solidFill>
                <a:srgbClr val="002060"/>
              </a:solidFill>
              <a:latin typeface="Marykate" panose="020B0604020202020204" charset="0"/>
            </a:rPr>
            <a:t>Problemas ambientales que se retroalimentan</a:t>
          </a:r>
        </a:p>
      </dgm:t>
    </dgm:pt>
    <dgm:pt modelId="{3AA9B9F6-5E69-42AD-98C1-D618D6BF6F7F}" type="parTrans" cxnId="{5FC6D7F5-AD8E-4246-9188-F9EF7B20769A}">
      <dgm:prSet/>
      <dgm:spPr/>
      <dgm:t>
        <a:bodyPr/>
        <a:lstStyle/>
        <a:p>
          <a:endParaRPr lang="es-ES"/>
        </a:p>
      </dgm:t>
    </dgm:pt>
    <dgm:pt modelId="{7ACA155E-70B1-48A1-B741-82B54204536D}" type="sibTrans" cxnId="{5FC6D7F5-AD8E-4246-9188-F9EF7B20769A}">
      <dgm:prSet/>
      <dgm:spPr/>
      <dgm:t>
        <a:bodyPr/>
        <a:lstStyle/>
        <a:p>
          <a:endParaRPr lang="es-ES"/>
        </a:p>
      </dgm:t>
    </dgm:pt>
    <dgm:pt modelId="{9A654F9E-8291-4C1B-B7C6-21D3D23AD860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endParaRPr lang="es-ES" sz="2400" dirty="0">
            <a:solidFill>
              <a:schemeClr val="accent1">
                <a:lumMod val="75000"/>
              </a:schemeClr>
            </a:solidFill>
            <a:latin typeface="Marykate" panose="020B0604020202020204" charset="0"/>
          </a:endParaRPr>
        </a:p>
        <a:p>
          <a:r>
            <a:rPr lang="es-ES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rykate" panose="020B0604020202020204" charset="0"/>
              <a:cs typeface="Arial" pitchFamily="34" charset="0"/>
            </a:rPr>
            <a:t>Mundo complejo y multicéntrico, descompensado y con conflictos de intereses</a:t>
          </a:r>
          <a:endParaRPr lang="es-ES" sz="2400" b="0" dirty="0">
            <a:solidFill>
              <a:srgbClr val="002060"/>
            </a:solidFill>
            <a:latin typeface="Marykate" panose="020B0604020202020204" charset="0"/>
          </a:endParaRPr>
        </a:p>
      </dgm:t>
    </dgm:pt>
    <dgm:pt modelId="{A3244393-D13E-4AB4-B1F1-C720D0C8A30E}" type="parTrans" cxnId="{B678E474-26F1-4C35-AFFF-7DC233762FB4}">
      <dgm:prSet/>
      <dgm:spPr/>
      <dgm:t>
        <a:bodyPr/>
        <a:lstStyle/>
        <a:p>
          <a:endParaRPr lang="es-ES"/>
        </a:p>
      </dgm:t>
    </dgm:pt>
    <dgm:pt modelId="{B473A87A-E744-419C-8A98-CB74712154AB}" type="sibTrans" cxnId="{B678E474-26F1-4C35-AFFF-7DC233762FB4}">
      <dgm:prSet/>
      <dgm:spPr/>
      <dgm:t>
        <a:bodyPr/>
        <a:lstStyle/>
        <a:p>
          <a:endParaRPr lang="es-ES"/>
        </a:p>
      </dgm:t>
    </dgm:pt>
    <dgm:pt modelId="{D709639B-327F-434E-BBE7-DD67191B1F2D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endParaRPr lang="es-ES" sz="1000" dirty="0">
            <a:solidFill>
              <a:srgbClr val="000066"/>
            </a:solidFill>
            <a:latin typeface="Marykate" panose="020B0604020202020204" charset="0"/>
          </a:endParaRPr>
        </a:p>
        <a:p>
          <a:r>
            <a:rPr lang="es-ES" sz="2400" dirty="0">
              <a:solidFill>
                <a:srgbClr val="000066"/>
              </a:solidFill>
              <a:latin typeface="Marykate" panose="020B0604020202020204" charset="0"/>
            </a:rPr>
            <a:t>Evolución social hacia un progreso incompatible con el planeta</a:t>
          </a:r>
          <a:endParaRPr lang="es-ES" sz="2400" dirty="0"/>
        </a:p>
      </dgm:t>
    </dgm:pt>
    <dgm:pt modelId="{36265301-87E0-4CBC-AC58-7C47B49C7655}" type="parTrans" cxnId="{DCFA0EDD-B181-4698-BC0E-BB064E48E9C8}">
      <dgm:prSet/>
      <dgm:spPr/>
      <dgm:t>
        <a:bodyPr/>
        <a:lstStyle/>
        <a:p>
          <a:endParaRPr lang="es-ES"/>
        </a:p>
      </dgm:t>
    </dgm:pt>
    <dgm:pt modelId="{3B82A07A-1A3C-4D1E-89D0-8657DFFE907F}" type="sibTrans" cxnId="{DCFA0EDD-B181-4698-BC0E-BB064E48E9C8}">
      <dgm:prSet/>
      <dgm:spPr/>
      <dgm:t>
        <a:bodyPr/>
        <a:lstStyle/>
        <a:p>
          <a:endParaRPr lang="es-ES"/>
        </a:p>
      </dgm:t>
    </dgm:pt>
    <dgm:pt modelId="{981E50B5-530A-4437-8DD2-054420D822F0}">
      <dgm:prSet phldrT="[Texto]" custT="1"/>
      <dgm:spPr>
        <a:solidFill>
          <a:srgbClr val="99FF99">
            <a:alpha val="50000"/>
          </a:srgbClr>
        </a:solidFill>
      </dgm:spPr>
      <dgm:t>
        <a:bodyPr/>
        <a:lstStyle/>
        <a:p>
          <a:endParaRPr lang="es-ES" sz="1800" dirty="0">
            <a:solidFill>
              <a:srgbClr val="000066"/>
            </a:solidFill>
            <a:latin typeface="Marykate" panose="020B0604020202020204" charset="0"/>
          </a:endParaRPr>
        </a:p>
        <a:p>
          <a:r>
            <a:rPr lang="es-ES" sz="2400" dirty="0">
              <a:solidFill>
                <a:srgbClr val="000066"/>
              </a:solidFill>
              <a:latin typeface="Marykate" panose="020B0604020202020204" charset="0"/>
            </a:rPr>
            <a:t>Dificultades para cambiar nuestro estilo de vida</a:t>
          </a:r>
          <a:endParaRPr lang="es-ES" sz="2400" dirty="0"/>
        </a:p>
      </dgm:t>
    </dgm:pt>
    <dgm:pt modelId="{55B45851-20FF-445A-A7BC-08F7BCD27C8E}" type="parTrans" cxnId="{ABBFE78B-9CFB-4966-9ED1-7C08E284062D}">
      <dgm:prSet/>
      <dgm:spPr/>
      <dgm:t>
        <a:bodyPr/>
        <a:lstStyle/>
        <a:p>
          <a:endParaRPr lang="es-ES"/>
        </a:p>
      </dgm:t>
    </dgm:pt>
    <dgm:pt modelId="{73A9AEDD-528C-4330-B9B0-82D526F717C1}" type="sibTrans" cxnId="{ABBFE78B-9CFB-4966-9ED1-7C08E284062D}">
      <dgm:prSet/>
      <dgm:spPr/>
      <dgm:t>
        <a:bodyPr/>
        <a:lstStyle/>
        <a:p>
          <a:endParaRPr lang="es-ES"/>
        </a:p>
      </dgm:t>
    </dgm:pt>
    <dgm:pt modelId="{520E4C0C-7256-42BF-8F72-E7D58DC968CB}" type="pres">
      <dgm:prSet presAssocID="{CFDFEECF-5FAE-436B-BE4F-363E6E52328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7F14FA-EECB-4DC1-9CF1-F03F9A709271}" type="pres">
      <dgm:prSet presAssocID="{CFDFEECF-5FAE-436B-BE4F-363E6E52328A}" presName="radial" presStyleCnt="0">
        <dgm:presLayoutVars>
          <dgm:animLvl val="ctr"/>
        </dgm:presLayoutVars>
      </dgm:prSet>
      <dgm:spPr/>
    </dgm:pt>
    <dgm:pt modelId="{88B4295A-9F17-425B-AAA1-BA5EFEAB59BB}" type="pres">
      <dgm:prSet presAssocID="{42E56403-EE95-41F5-AA3D-B2B2EEB2839C}" presName="centerShape" presStyleLbl="vennNode1" presStyleIdx="0" presStyleCnt="8" custLinFactNeighborX="897" custLinFactNeighborY="336"/>
      <dgm:spPr/>
      <dgm:t>
        <a:bodyPr/>
        <a:lstStyle/>
        <a:p>
          <a:endParaRPr lang="es-ES"/>
        </a:p>
      </dgm:t>
    </dgm:pt>
    <dgm:pt modelId="{9FF916F1-C455-49CF-9F46-3C70946ACEAE}" type="pres">
      <dgm:prSet presAssocID="{9000BB4F-C19A-4288-9333-225221A0977D}" presName="node" presStyleLbl="vennNode1" presStyleIdx="1" presStyleCnt="8" custScaleX="122978" custScaleY="124347" custRadScaleRad="94072" custRadScaleInc="20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3FC4FC-4549-4F06-8AB2-C937C81FE30A}" type="pres">
      <dgm:prSet presAssocID="{70C65211-7C2D-4EA2-B954-C9DE7609399E}" presName="node" presStyleLbl="vennNode1" presStyleIdx="2" presStyleCnt="8" custRadScaleRad="100974" custRadScaleInc="-59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E2785-F485-4D40-BD82-6F076EE222E8}" type="pres">
      <dgm:prSet presAssocID="{D709639B-327F-434E-BBE7-DD67191B1F2D}" presName="node" presStyleLbl="vennNode1" presStyleIdx="3" presStyleCnt="8" custScaleX="110693" custScaleY="122859" custRadScaleRad="96292" custRadScaleInc="-125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A35277-668D-4CAA-9C7C-2FEF95213063}" type="pres">
      <dgm:prSet presAssocID="{981E50B5-530A-4437-8DD2-054420D822F0}" presName="node" presStyleLbl="vennNode1" presStyleIdx="4" presStyleCnt="8" custScaleY="105178" custRadScaleRad="97859" custRadScaleInc="-169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B91B7D-0B61-4221-A261-55150626224C}" type="pres">
      <dgm:prSet presAssocID="{9A654F9E-8291-4C1B-B7C6-21D3D23AD860}" presName="node" presStyleLbl="vennNode1" presStyleIdx="5" presStyleCnt="8" custScaleX="135246" custScaleY="119822" custRadScaleRad="89281" custRadScaleInc="-120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E96587-7DF4-46A2-9568-01897CE2745A}" type="pres">
      <dgm:prSet presAssocID="{8F30E675-AC2B-4522-A58A-E710030BE3D9}" presName="node" presStyleLbl="vennNode1" presStyleIdx="6" presStyleCnt="8" custScaleX="148198" custScaleY="135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7B6F17-6F73-4274-9086-88987BC02731}" type="pres">
      <dgm:prSet presAssocID="{F1D26D82-74F1-4CEE-88A0-4D8FB8ACC0A9}" presName="node" presStyleLbl="vennNode1" presStyleIdx="7" presStyleCnt="8" custScaleX="114938" custScaleY="114938" custRadScaleRad="96014" custRadScaleInc="22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E15A61-4C2C-4116-8533-D9EBE16E7159}" type="presOf" srcId="{8F30E675-AC2B-4522-A58A-E710030BE3D9}" destId="{C3E96587-7DF4-46A2-9568-01897CE2745A}" srcOrd="0" destOrd="0" presId="urn:microsoft.com/office/officeart/2005/8/layout/radial3"/>
    <dgm:cxn modelId="{ADB9BC76-D95D-45E4-B20C-75CCC1D1A667}" type="presOf" srcId="{70C65211-7C2D-4EA2-B954-C9DE7609399E}" destId="{563FC4FC-4549-4F06-8AB2-C937C81FE30A}" srcOrd="0" destOrd="0" presId="urn:microsoft.com/office/officeart/2005/8/layout/radial3"/>
    <dgm:cxn modelId="{980B1ECF-47C8-428E-8412-C9BC3DB3BCAC}" srcId="{42E56403-EE95-41F5-AA3D-B2B2EEB2839C}" destId="{8F30E675-AC2B-4522-A58A-E710030BE3D9}" srcOrd="5" destOrd="0" parTransId="{910BFB52-5B3B-40A2-A673-E09DD5455FCF}" sibTransId="{FACC2F89-A49A-4D89-896A-BEFECF598450}"/>
    <dgm:cxn modelId="{444A2216-730E-4501-9E1C-8A93F193764F}" type="presOf" srcId="{F1D26D82-74F1-4CEE-88A0-4D8FB8ACC0A9}" destId="{FE7B6F17-6F73-4274-9086-88987BC02731}" srcOrd="0" destOrd="0" presId="urn:microsoft.com/office/officeart/2005/8/layout/radial3"/>
    <dgm:cxn modelId="{E94E4F83-0B8D-442B-B488-C98753EBA93E}" type="presOf" srcId="{9A654F9E-8291-4C1B-B7C6-21D3D23AD860}" destId="{BEB91B7D-0B61-4221-A261-55150626224C}" srcOrd="0" destOrd="0" presId="urn:microsoft.com/office/officeart/2005/8/layout/radial3"/>
    <dgm:cxn modelId="{8862CDAD-389C-4142-A983-6DD4895A8C3D}" type="presOf" srcId="{981E50B5-530A-4437-8DD2-054420D822F0}" destId="{F8A35277-668D-4CAA-9C7C-2FEF95213063}" srcOrd="0" destOrd="0" presId="urn:microsoft.com/office/officeart/2005/8/layout/radial3"/>
    <dgm:cxn modelId="{44089912-C572-46D7-8414-B70196EA4637}" type="presOf" srcId="{9000BB4F-C19A-4288-9333-225221A0977D}" destId="{9FF916F1-C455-49CF-9F46-3C70946ACEAE}" srcOrd="0" destOrd="0" presId="urn:microsoft.com/office/officeart/2005/8/layout/radial3"/>
    <dgm:cxn modelId="{B678E474-26F1-4C35-AFFF-7DC233762FB4}" srcId="{42E56403-EE95-41F5-AA3D-B2B2EEB2839C}" destId="{9A654F9E-8291-4C1B-B7C6-21D3D23AD860}" srcOrd="4" destOrd="0" parTransId="{A3244393-D13E-4AB4-B1F1-C720D0C8A30E}" sibTransId="{B473A87A-E744-419C-8A98-CB74712154AB}"/>
    <dgm:cxn modelId="{34C8309F-6BEB-4184-A82F-78CD187435FE}" srcId="{42E56403-EE95-41F5-AA3D-B2B2EEB2839C}" destId="{9000BB4F-C19A-4288-9333-225221A0977D}" srcOrd="0" destOrd="0" parTransId="{6C7AE525-7A7B-4DA9-AA0D-3EA4D1EA4529}" sibTransId="{642E1E62-E2F2-4B5E-8248-8BD37A3A892E}"/>
    <dgm:cxn modelId="{ABBFE78B-9CFB-4966-9ED1-7C08E284062D}" srcId="{42E56403-EE95-41F5-AA3D-B2B2EEB2839C}" destId="{981E50B5-530A-4437-8DD2-054420D822F0}" srcOrd="3" destOrd="0" parTransId="{55B45851-20FF-445A-A7BC-08F7BCD27C8E}" sibTransId="{73A9AEDD-528C-4330-B9B0-82D526F717C1}"/>
    <dgm:cxn modelId="{5FC6D7F5-AD8E-4246-9188-F9EF7B20769A}" srcId="{42E56403-EE95-41F5-AA3D-B2B2EEB2839C}" destId="{F1D26D82-74F1-4CEE-88A0-4D8FB8ACC0A9}" srcOrd="6" destOrd="0" parTransId="{3AA9B9F6-5E69-42AD-98C1-D618D6BF6F7F}" sibTransId="{7ACA155E-70B1-48A1-B741-82B54204536D}"/>
    <dgm:cxn modelId="{4EF4767D-BF29-47C7-9D30-8524730AD87C}" type="presOf" srcId="{D709639B-327F-434E-BBE7-DD67191B1F2D}" destId="{9CEE2785-F485-4D40-BD82-6F076EE222E8}" srcOrd="0" destOrd="0" presId="urn:microsoft.com/office/officeart/2005/8/layout/radial3"/>
    <dgm:cxn modelId="{51FF4A3E-3009-4DC4-93A4-ADEE0EBE449A}" srcId="{42E56403-EE95-41F5-AA3D-B2B2EEB2839C}" destId="{70C65211-7C2D-4EA2-B954-C9DE7609399E}" srcOrd="1" destOrd="0" parTransId="{99FD2C45-71A7-4067-941F-4A982487E419}" sibTransId="{35451359-237E-4661-95B2-F7CC527A06A4}"/>
    <dgm:cxn modelId="{A8AD6AA1-91BD-4913-A114-DFE5D1618F6C}" type="presOf" srcId="{CFDFEECF-5FAE-436B-BE4F-363E6E52328A}" destId="{520E4C0C-7256-42BF-8F72-E7D58DC968CB}" srcOrd="0" destOrd="0" presId="urn:microsoft.com/office/officeart/2005/8/layout/radial3"/>
    <dgm:cxn modelId="{398AB11E-4F1F-4C2C-BD9B-6B93A11BBECF}" type="presOf" srcId="{42E56403-EE95-41F5-AA3D-B2B2EEB2839C}" destId="{88B4295A-9F17-425B-AAA1-BA5EFEAB59BB}" srcOrd="0" destOrd="0" presId="urn:microsoft.com/office/officeart/2005/8/layout/radial3"/>
    <dgm:cxn modelId="{DCFA0EDD-B181-4698-BC0E-BB064E48E9C8}" srcId="{42E56403-EE95-41F5-AA3D-B2B2EEB2839C}" destId="{D709639B-327F-434E-BBE7-DD67191B1F2D}" srcOrd="2" destOrd="0" parTransId="{36265301-87E0-4CBC-AC58-7C47B49C7655}" sibTransId="{3B82A07A-1A3C-4D1E-89D0-8657DFFE907F}"/>
    <dgm:cxn modelId="{5D4BE9D7-26F4-4800-9CCF-992897E19D83}" srcId="{CFDFEECF-5FAE-436B-BE4F-363E6E52328A}" destId="{42E56403-EE95-41F5-AA3D-B2B2EEB2839C}" srcOrd="0" destOrd="0" parTransId="{F3FDA7E2-37ED-4B2C-83F6-5EDA591255A4}" sibTransId="{84BF710D-C05A-4063-89B1-FA29FB6A67E8}"/>
    <dgm:cxn modelId="{681B8959-540C-4D45-A516-7972E325DC98}" type="presParOf" srcId="{520E4C0C-7256-42BF-8F72-E7D58DC968CB}" destId="{827F14FA-EECB-4DC1-9CF1-F03F9A709271}" srcOrd="0" destOrd="0" presId="urn:microsoft.com/office/officeart/2005/8/layout/radial3"/>
    <dgm:cxn modelId="{0E75965A-04AB-4BCC-A075-564986AF00A9}" type="presParOf" srcId="{827F14FA-EECB-4DC1-9CF1-F03F9A709271}" destId="{88B4295A-9F17-425B-AAA1-BA5EFEAB59BB}" srcOrd="0" destOrd="0" presId="urn:microsoft.com/office/officeart/2005/8/layout/radial3"/>
    <dgm:cxn modelId="{9968DE27-8F70-4D73-B7D7-70D5A3730597}" type="presParOf" srcId="{827F14FA-EECB-4DC1-9CF1-F03F9A709271}" destId="{9FF916F1-C455-49CF-9F46-3C70946ACEAE}" srcOrd="1" destOrd="0" presId="urn:microsoft.com/office/officeart/2005/8/layout/radial3"/>
    <dgm:cxn modelId="{AA9DA91D-5353-4C80-8DA0-0E2C9E8685D7}" type="presParOf" srcId="{827F14FA-EECB-4DC1-9CF1-F03F9A709271}" destId="{563FC4FC-4549-4F06-8AB2-C937C81FE30A}" srcOrd="2" destOrd="0" presId="urn:microsoft.com/office/officeart/2005/8/layout/radial3"/>
    <dgm:cxn modelId="{3C6238E6-32BB-4681-A158-A16EF6CA5789}" type="presParOf" srcId="{827F14FA-EECB-4DC1-9CF1-F03F9A709271}" destId="{9CEE2785-F485-4D40-BD82-6F076EE222E8}" srcOrd="3" destOrd="0" presId="urn:microsoft.com/office/officeart/2005/8/layout/radial3"/>
    <dgm:cxn modelId="{71289E0E-157F-4618-A6A3-F6D9C9E85FFC}" type="presParOf" srcId="{827F14FA-EECB-4DC1-9CF1-F03F9A709271}" destId="{F8A35277-668D-4CAA-9C7C-2FEF95213063}" srcOrd="4" destOrd="0" presId="urn:microsoft.com/office/officeart/2005/8/layout/radial3"/>
    <dgm:cxn modelId="{6D6B7234-936E-44D9-98EE-9E45A3E4EDDE}" type="presParOf" srcId="{827F14FA-EECB-4DC1-9CF1-F03F9A709271}" destId="{BEB91B7D-0B61-4221-A261-55150626224C}" srcOrd="5" destOrd="0" presId="urn:microsoft.com/office/officeart/2005/8/layout/radial3"/>
    <dgm:cxn modelId="{6F2F1543-F6AC-4949-91FE-7DEB0956294D}" type="presParOf" srcId="{827F14FA-EECB-4DC1-9CF1-F03F9A709271}" destId="{C3E96587-7DF4-46A2-9568-01897CE2745A}" srcOrd="6" destOrd="0" presId="urn:microsoft.com/office/officeart/2005/8/layout/radial3"/>
    <dgm:cxn modelId="{0D856608-4EEE-4F2B-95CB-FCAF3AC9F74E}" type="presParOf" srcId="{827F14FA-EECB-4DC1-9CF1-F03F9A709271}" destId="{FE7B6F17-6F73-4274-9086-88987BC02731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4F3330-A220-412A-8B5C-2C36B8F82A6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6307A2-EFB7-448C-960B-5708F1B294A3}">
      <dgm:prSet phldrT="[Texto]"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20B0604020202020204" charset="0"/>
            </a:rPr>
            <a:t>PARTICIPANTES</a:t>
          </a:r>
        </a:p>
      </dgm:t>
    </dgm:pt>
    <dgm:pt modelId="{97A49E92-EC3F-4F6A-83E4-65D36D4693AA}" type="parTrans" cxnId="{9ACE63FA-44DF-4CDB-B895-312147791614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7F26ECC6-05B9-4D9F-9256-8E1331805DC9}" type="sibTrans" cxnId="{9ACE63FA-44DF-4CDB-B895-312147791614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B1FAE0CB-F6A6-44E4-8219-8E5DC589B4CD}">
      <dgm:prSet phldrT="[Texto]" custT="1"/>
      <dgm:spPr>
        <a:solidFill>
          <a:srgbClr val="FFC775">
            <a:alpha val="89804"/>
          </a:srgbClr>
        </a:solidFill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Profesorado </a:t>
          </a:r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rPr>
            <a:t>en activo </a:t>
          </a:r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de la Reg. Murcia y del País Vasco</a:t>
          </a:r>
        </a:p>
      </dgm:t>
    </dgm:pt>
    <dgm:pt modelId="{70A416FF-941F-447C-8A21-B40C081F6FD8}" type="parTrans" cxnId="{D9BF8843-3A88-4149-A9E0-301CEF3B9ED5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8DE909DF-DE75-4CD8-B89F-16F7FC489A1B}" type="sibTrans" cxnId="{D9BF8843-3A88-4149-A9E0-301CEF3B9ED5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9235AE0E-9F5F-435A-B1B6-2730B2E2DE80}">
      <dgm:prSet phldrT="[Texto]" custT="1"/>
      <dgm:spPr>
        <a:solidFill>
          <a:srgbClr val="FFC775">
            <a:alpha val="89804"/>
          </a:srgbClr>
        </a:solidFill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Profesorado </a:t>
          </a:r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rPr>
            <a:t>en formación </a:t>
          </a:r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del </a:t>
          </a:r>
          <a:r>
            <a:rPr lang="es-ES_tradnl" sz="3600" dirty="0">
              <a:latin typeface="Calibri Light" panose="020F0302020204030204" pitchFamily="34" charset="0"/>
              <a:cs typeface="Calibri Light" panose="020F0302020204030204" pitchFamily="34" charset="0"/>
            </a:rPr>
            <a:t>Máster de Formación del Profesorado de (Universidad de Murcia y Universidad del País Vasco/</a:t>
          </a:r>
          <a:r>
            <a:rPr lang="es-ES" sz="3600" dirty="0" err="1">
              <a:latin typeface="Calibri Light" panose="020F0302020204030204" pitchFamily="34" charset="0"/>
              <a:cs typeface="Calibri Light" panose="020F0302020204030204" pitchFamily="34" charset="0"/>
            </a:rPr>
            <a:t>Euskal</a:t>
          </a:r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es-ES" sz="3600" dirty="0" err="1">
              <a:latin typeface="Calibri Light" panose="020F0302020204030204" pitchFamily="34" charset="0"/>
              <a:cs typeface="Calibri Light" panose="020F0302020204030204" pitchFamily="34" charset="0"/>
            </a:rPr>
            <a:t>Herriko</a:t>
          </a:r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es-ES" sz="3600" dirty="0" err="1">
              <a:latin typeface="Calibri Light" panose="020F0302020204030204" pitchFamily="34" charset="0"/>
              <a:cs typeface="Calibri Light" panose="020F0302020204030204" pitchFamily="34" charset="0"/>
            </a:rPr>
            <a:t>Unibertsitatea</a:t>
          </a:r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)</a:t>
          </a:r>
        </a:p>
      </dgm:t>
    </dgm:pt>
    <dgm:pt modelId="{EB3772D8-18BF-47BF-A9D8-6D0FE5645BA7}" type="parTrans" cxnId="{7A137DD7-1F39-4DB5-874E-67B100D98A48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07A797EF-8E76-4FF1-9028-53344D0D8442}" type="sibTrans" cxnId="{7A137DD7-1F39-4DB5-874E-67B100D98A48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018BDE09-282C-433B-9B72-83BEF3584E8F}">
      <dgm:prSet phldrT="[Texto]"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r>
            <a: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20B0604020202020204" charset="0"/>
            </a:rPr>
            <a:t>RECOGIDA DE LA INFORMACIÓN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Medium" panose="020B0604020202020204" charset="0"/>
          </a:endParaRPr>
        </a:p>
      </dgm:t>
    </dgm:pt>
    <dgm:pt modelId="{275AFE10-756E-4833-9597-B75879C61BE3}" type="parTrans" cxnId="{9463F57F-7439-44F5-B0E6-4BAB52F43FAD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259354FD-DECC-4477-B3D4-9939D1428413}" type="sibTrans" cxnId="{9463F57F-7439-44F5-B0E6-4BAB52F43FAD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9F3AF8F7-3696-403F-B2BE-BCB2475595C1}">
      <dgm:prSet phldrT="[Texto]" custT="1"/>
      <dgm:spPr>
        <a:solidFill>
          <a:srgbClr val="FFC775">
            <a:alpha val="89804"/>
          </a:srgbClr>
        </a:solidFill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r>
            <a:rPr lang="es-ES_tradnl" sz="3600" dirty="0">
              <a:latin typeface="Calibri Light" panose="020F0302020204030204" pitchFamily="34" charset="0"/>
              <a:cs typeface="Calibri Light" panose="020F0302020204030204" pitchFamily="34" charset="0"/>
            </a:rPr>
            <a:t>Aproximación metodológica mixta (cuantitativa y cualitativa)</a:t>
          </a:r>
          <a:endParaRPr lang="es-ES" sz="360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231D54A-CBC9-4BCE-BFC1-AFC6DB56FE6A}" type="parTrans" cxnId="{23E7390C-BB92-4B59-BFA5-F9D6D8BE73A9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91CE7372-6586-4059-9A14-0F2D1CE670E0}" type="sibTrans" cxnId="{23E7390C-BB92-4B59-BFA5-F9D6D8BE73A9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78C9F88C-F456-46D8-B6C0-E77D75BC8A20}">
      <dgm:prSet phldrT="[Texto]" custT="1"/>
      <dgm:spPr>
        <a:solidFill>
          <a:srgbClr val="FFC775">
            <a:alpha val="89804"/>
          </a:srgbClr>
        </a:solidFill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r>
            <a:rPr lang="es-ES" sz="3600" dirty="0">
              <a:latin typeface="Calibri Light" panose="020F0302020204030204" pitchFamily="34" charset="0"/>
              <a:cs typeface="Calibri Light" panose="020F0302020204030204" pitchFamily="34" charset="0"/>
            </a:rPr>
            <a:t>Distintos instrumentos: cuestionarios, entrevistas, planteamiento situaciones conflictivas, análisis de actividades de enseñanza y análisis de libros de texto.</a:t>
          </a:r>
        </a:p>
      </dgm:t>
    </dgm:pt>
    <dgm:pt modelId="{FEF2DB40-25CD-4F7E-B22A-416E8ADFF7FB}" type="parTrans" cxnId="{E00CC7D0-697C-47DA-B63B-1B9A5308BCFC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EA78738C-316E-44EA-934B-FB3DBBF0320A}" type="sibTrans" cxnId="{E00CC7D0-697C-47DA-B63B-1B9A5308BCFC}">
      <dgm:prSet/>
      <dgm:spPr/>
      <dgm:t>
        <a:bodyPr/>
        <a:lstStyle/>
        <a:p>
          <a:endParaRPr lang="es-ES">
            <a:latin typeface="Montserrat Medium" panose="020B0604020202020204" charset="0"/>
          </a:endParaRPr>
        </a:p>
      </dgm:t>
    </dgm:pt>
    <dgm:pt modelId="{C48C4A9D-9965-4A22-8398-40226176AAE2}" type="pres">
      <dgm:prSet presAssocID="{BA4F3330-A220-412A-8B5C-2C36B8F82A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D48552-D22A-4F4D-A9AE-44C7DD5894D8}" type="pres">
      <dgm:prSet presAssocID="{5E6307A2-EFB7-448C-960B-5708F1B294A3}" presName="composite" presStyleCnt="0"/>
      <dgm:spPr/>
    </dgm:pt>
    <dgm:pt modelId="{C7B949BD-31A7-41B8-AE67-8B238B11B1FF}" type="pres">
      <dgm:prSet presAssocID="{5E6307A2-EFB7-448C-960B-5708F1B294A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2CF666-A2AF-481F-A7DC-14ACC192284A}" type="pres">
      <dgm:prSet presAssocID="{5E6307A2-EFB7-448C-960B-5708F1B294A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BC5E18-1836-4EBF-8C3D-6959651BD1B0}" type="pres">
      <dgm:prSet presAssocID="{7F26ECC6-05B9-4D9F-9256-8E1331805DC9}" presName="space" presStyleCnt="0"/>
      <dgm:spPr/>
    </dgm:pt>
    <dgm:pt modelId="{D95D9739-1D11-4CCA-9315-B753D1096BEE}" type="pres">
      <dgm:prSet presAssocID="{018BDE09-282C-433B-9B72-83BEF3584E8F}" presName="composite" presStyleCnt="0"/>
      <dgm:spPr/>
    </dgm:pt>
    <dgm:pt modelId="{7CA76A13-1654-426D-A99B-C6CE88A6C602}" type="pres">
      <dgm:prSet presAssocID="{018BDE09-282C-433B-9B72-83BEF3584E8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A5E394-5D3F-4AB3-AE25-F8634B9B2F2B}" type="pres">
      <dgm:prSet presAssocID="{018BDE09-282C-433B-9B72-83BEF3584E8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0CC7D0-697C-47DA-B63B-1B9A5308BCFC}" srcId="{018BDE09-282C-433B-9B72-83BEF3584E8F}" destId="{78C9F88C-F456-46D8-B6C0-E77D75BC8A20}" srcOrd="1" destOrd="0" parTransId="{FEF2DB40-25CD-4F7E-B22A-416E8ADFF7FB}" sibTransId="{EA78738C-316E-44EA-934B-FB3DBBF0320A}"/>
    <dgm:cxn modelId="{9463F57F-7439-44F5-B0E6-4BAB52F43FAD}" srcId="{BA4F3330-A220-412A-8B5C-2C36B8F82A69}" destId="{018BDE09-282C-433B-9B72-83BEF3584E8F}" srcOrd="1" destOrd="0" parTransId="{275AFE10-756E-4833-9597-B75879C61BE3}" sibTransId="{259354FD-DECC-4477-B3D4-9939D1428413}"/>
    <dgm:cxn modelId="{7A137DD7-1F39-4DB5-874E-67B100D98A48}" srcId="{5E6307A2-EFB7-448C-960B-5708F1B294A3}" destId="{9235AE0E-9F5F-435A-B1B6-2730B2E2DE80}" srcOrd="1" destOrd="0" parTransId="{EB3772D8-18BF-47BF-A9D8-6D0FE5645BA7}" sibTransId="{07A797EF-8E76-4FF1-9028-53344D0D8442}"/>
    <dgm:cxn modelId="{EB9D5361-3C5F-4249-8219-D0BAB1826A1E}" type="presOf" srcId="{5E6307A2-EFB7-448C-960B-5708F1B294A3}" destId="{C7B949BD-31A7-41B8-AE67-8B238B11B1FF}" srcOrd="0" destOrd="0" presId="urn:microsoft.com/office/officeart/2005/8/layout/hList1"/>
    <dgm:cxn modelId="{7E87BD2B-A94A-4DD2-A7FB-8E8F2418F736}" type="presOf" srcId="{9235AE0E-9F5F-435A-B1B6-2730B2E2DE80}" destId="{EF2CF666-A2AF-481F-A7DC-14ACC192284A}" srcOrd="0" destOrd="1" presId="urn:microsoft.com/office/officeart/2005/8/layout/hList1"/>
    <dgm:cxn modelId="{54856469-37C6-45D9-A835-A6192E12CC0E}" type="presOf" srcId="{78C9F88C-F456-46D8-B6C0-E77D75BC8A20}" destId="{C9A5E394-5D3F-4AB3-AE25-F8634B9B2F2B}" srcOrd="0" destOrd="1" presId="urn:microsoft.com/office/officeart/2005/8/layout/hList1"/>
    <dgm:cxn modelId="{23E7390C-BB92-4B59-BFA5-F9D6D8BE73A9}" srcId="{018BDE09-282C-433B-9B72-83BEF3584E8F}" destId="{9F3AF8F7-3696-403F-B2BE-BCB2475595C1}" srcOrd="0" destOrd="0" parTransId="{8231D54A-CBC9-4BCE-BFC1-AFC6DB56FE6A}" sibTransId="{91CE7372-6586-4059-9A14-0F2D1CE670E0}"/>
    <dgm:cxn modelId="{D9BF8843-3A88-4149-A9E0-301CEF3B9ED5}" srcId="{5E6307A2-EFB7-448C-960B-5708F1B294A3}" destId="{B1FAE0CB-F6A6-44E4-8219-8E5DC589B4CD}" srcOrd="0" destOrd="0" parTransId="{70A416FF-941F-447C-8A21-B40C081F6FD8}" sibTransId="{8DE909DF-DE75-4CD8-B89F-16F7FC489A1B}"/>
    <dgm:cxn modelId="{9ACE63FA-44DF-4CDB-B895-312147791614}" srcId="{BA4F3330-A220-412A-8B5C-2C36B8F82A69}" destId="{5E6307A2-EFB7-448C-960B-5708F1B294A3}" srcOrd="0" destOrd="0" parTransId="{97A49E92-EC3F-4F6A-83E4-65D36D4693AA}" sibTransId="{7F26ECC6-05B9-4D9F-9256-8E1331805DC9}"/>
    <dgm:cxn modelId="{8FEBF6DA-A2BF-4272-A5CF-0AD91F3309E4}" type="presOf" srcId="{BA4F3330-A220-412A-8B5C-2C36B8F82A69}" destId="{C48C4A9D-9965-4A22-8398-40226176AAE2}" srcOrd="0" destOrd="0" presId="urn:microsoft.com/office/officeart/2005/8/layout/hList1"/>
    <dgm:cxn modelId="{04DE7594-7D6D-44D8-B78D-378474CBAE90}" type="presOf" srcId="{B1FAE0CB-F6A6-44E4-8219-8E5DC589B4CD}" destId="{EF2CF666-A2AF-481F-A7DC-14ACC192284A}" srcOrd="0" destOrd="0" presId="urn:microsoft.com/office/officeart/2005/8/layout/hList1"/>
    <dgm:cxn modelId="{3C033B18-3D69-43B7-93FA-54A05AC58806}" type="presOf" srcId="{018BDE09-282C-433B-9B72-83BEF3584E8F}" destId="{7CA76A13-1654-426D-A99B-C6CE88A6C602}" srcOrd="0" destOrd="0" presId="urn:microsoft.com/office/officeart/2005/8/layout/hList1"/>
    <dgm:cxn modelId="{A504CE26-CFA1-4398-9F3C-7731E9ABA2BB}" type="presOf" srcId="{9F3AF8F7-3696-403F-B2BE-BCB2475595C1}" destId="{C9A5E394-5D3F-4AB3-AE25-F8634B9B2F2B}" srcOrd="0" destOrd="0" presId="urn:microsoft.com/office/officeart/2005/8/layout/hList1"/>
    <dgm:cxn modelId="{76DAD5FD-21E1-4F09-912D-87C27EC05C19}" type="presParOf" srcId="{C48C4A9D-9965-4A22-8398-40226176AAE2}" destId="{6BD48552-D22A-4F4D-A9AE-44C7DD5894D8}" srcOrd="0" destOrd="0" presId="urn:microsoft.com/office/officeart/2005/8/layout/hList1"/>
    <dgm:cxn modelId="{70C95564-B730-4BFA-AD89-260452104120}" type="presParOf" srcId="{6BD48552-D22A-4F4D-A9AE-44C7DD5894D8}" destId="{C7B949BD-31A7-41B8-AE67-8B238B11B1FF}" srcOrd="0" destOrd="0" presId="urn:microsoft.com/office/officeart/2005/8/layout/hList1"/>
    <dgm:cxn modelId="{80C694AC-8DA0-4AA2-A03E-249945BB8DCC}" type="presParOf" srcId="{6BD48552-D22A-4F4D-A9AE-44C7DD5894D8}" destId="{EF2CF666-A2AF-481F-A7DC-14ACC192284A}" srcOrd="1" destOrd="0" presId="urn:microsoft.com/office/officeart/2005/8/layout/hList1"/>
    <dgm:cxn modelId="{EF652984-D4CD-40A1-93FD-7021AA6E6693}" type="presParOf" srcId="{C48C4A9D-9965-4A22-8398-40226176AAE2}" destId="{35BC5E18-1836-4EBF-8C3D-6959651BD1B0}" srcOrd="1" destOrd="0" presId="urn:microsoft.com/office/officeart/2005/8/layout/hList1"/>
    <dgm:cxn modelId="{C780EAF1-F1AB-4BFB-BE01-58A83469D174}" type="presParOf" srcId="{C48C4A9D-9965-4A22-8398-40226176AAE2}" destId="{D95D9739-1D11-4CCA-9315-B753D1096BEE}" srcOrd="2" destOrd="0" presId="urn:microsoft.com/office/officeart/2005/8/layout/hList1"/>
    <dgm:cxn modelId="{4D768928-4900-4A70-8287-154027F53A5C}" type="presParOf" srcId="{D95D9739-1D11-4CCA-9315-B753D1096BEE}" destId="{7CA76A13-1654-426D-A99B-C6CE88A6C602}" srcOrd="0" destOrd="0" presId="urn:microsoft.com/office/officeart/2005/8/layout/hList1"/>
    <dgm:cxn modelId="{2E4D78E4-2D42-4F4B-9F49-1B2FC0575320}" type="presParOf" srcId="{D95D9739-1D11-4CCA-9315-B753D1096BEE}" destId="{C9A5E394-5D3F-4AB3-AE25-F8634B9B2F2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E0F17-1C26-4EB0-AE89-51E7EC31A8D1}">
      <dsp:nvSpPr>
        <dsp:cNvPr id="0" name=""/>
        <dsp:cNvSpPr/>
      </dsp:nvSpPr>
      <dsp:spPr>
        <a:xfrm rot="5400000">
          <a:off x="1800177" y="2750401"/>
          <a:ext cx="1154728" cy="9053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78E68-38CF-4D7E-B65B-2A4676D4B7F7}">
      <dsp:nvSpPr>
        <dsp:cNvPr id="0" name=""/>
        <dsp:cNvSpPr/>
      </dsp:nvSpPr>
      <dsp:spPr>
        <a:xfrm>
          <a:off x="1406" y="309636"/>
          <a:ext cx="3373274" cy="2361182"/>
        </a:xfrm>
        <a:prstGeom prst="roundRect">
          <a:avLst>
            <a:gd name="adj" fmla="val 1667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solidFill>
                <a:schemeClr val="bg1"/>
              </a:solidFill>
              <a:latin typeface="Montserrat Medium" panose="020B0604020202020204" charset="0"/>
            </a:rPr>
            <a:t>Crisis </a:t>
          </a:r>
          <a:r>
            <a:rPr lang="es-ES" sz="2600" b="1" kern="1200" dirty="0" err="1">
              <a:solidFill>
                <a:schemeClr val="bg1"/>
              </a:solidFill>
              <a:latin typeface="Montserrat Medium" panose="020B0604020202020204" charset="0"/>
            </a:rPr>
            <a:t>socioambiental</a:t>
          </a:r>
          <a:r>
            <a:rPr lang="es-ES" sz="2600" b="1" kern="1200" dirty="0">
              <a:solidFill>
                <a:schemeClr val="bg1"/>
              </a:solidFill>
              <a:latin typeface="Montserrat Medium" panose="020B0604020202020204" charset="0"/>
            </a:rPr>
            <a:t> actual</a:t>
          </a:r>
        </a:p>
      </dsp:txBody>
      <dsp:txXfrm>
        <a:off x="116690" y="424920"/>
        <a:ext cx="3142706" cy="2130614"/>
      </dsp:txXfrm>
    </dsp:sp>
    <dsp:sp modelId="{0477A50E-CF00-4975-B4FE-A988C585DD49}">
      <dsp:nvSpPr>
        <dsp:cNvPr id="0" name=""/>
        <dsp:cNvSpPr/>
      </dsp:nvSpPr>
      <dsp:spPr>
        <a:xfrm>
          <a:off x="3374680" y="534828"/>
          <a:ext cx="2453398" cy="1908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AA344-1C31-4042-B06F-4CFB8B294826}">
      <dsp:nvSpPr>
        <dsp:cNvPr id="0" name=""/>
        <dsp:cNvSpPr/>
      </dsp:nvSpPr>
      <dsp:spPr>
        <a:xfrm rot="5400000">
          <a:off x="4675183" y="4958678"/>
          <a:ext cx="1154728" cy="9053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4EC99-ADD4-44CD-B875-03C379B29B0A}">
      <dsp:nvSpPr>
        <dsp:cNvPr id="0" name=""/>
        <dsp:cNvSpPr/>
      </dsp:nvSpPr>
      <dsp:spPr>
        <a:xfrm>
          <a:off x="2798209" y="2537471"/>
          <a:ext cx="3373274" cy="2361182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Mayor </a:t>
          </a:r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participación</a:t>
          </a:r>
          <a:r>
            <a:rPr lang="es-ES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compromiso social</a:t>
          </a:r>
        </a:p>
      </dsp:txBody>
      <dsp:txXfrm>
        <a:off x="2913493" y="2652755"/>
        <a:ext cx="3142706" cy="2130614"/>
      </dsp:txXfrm>
    </dsp:sp>
    <dsp:sp modelId="{77158A1E-1456-4880-A328-14D40F8FAE2F}">
      <dsp:nvSpPr>
        <dsp:cNvPr id="0" name=""/>
        <dsp:cNvSpPr/>
      </dsp:nvSpPr>
      <dsp:spPr>
        <a:xfrm>
          <a:off x="6171483" y="2762664"/>
          <a:ext cx="2453398" cy="1908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FD506-26AF-4EE8-A41F-52593D51A77B}">
      <dsp:nvSpPr>
        <dsp:cNvPr id="0" name=""/>
        <dsp:cNvSpPr/>
      </dsp:nvSpPr>
      <dsp:spPr>
        <a:xfrm>
          <a:off x="5596418" y="4887875"/>
          <a:ext cx="4493437" cy="2361182"/>
        </a:xfrm>
        <a:prstGeom prst="roundRect">
          <a:avLst>
            <a:gd name="adj" fmla="val 16670"/>
          </a:avLst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Impacto </a:t>
          </a:r>
          <a:r>
            <a:rPr lang="es-ES_tradnl" sz="2600" b="0" kern="120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socioambiental</a:t>
          </a:r>
          <a:r>
            <a:rPr lang="es-ES_tradnl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económico del modelo actual </a:t>
          </a:r>
          <a:r>
            <a:rPr lang="nl-NL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de gesti</a:t>
          </a:r>
          <a:r>
            <a:rPr lang="es-ES_tradnl" sz="2600" b="0" kern="120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ón</a:t>
          </a:r>
          <a:r>
            <a:rPr lang="es-ES_tradnl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y tratamiento de los residuos </a:t>
          </a:r>
          <a:r>
            <a:rPr lang="es-ES_tradnl" sz="2600" b="0" kern="1200" dirty="0" err="1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só</a:t>
          </a:r>
          <a:r>
            <a:rPr lang="pt-PT" sz="2600" b="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lidos urbanos (RSU)</a:t>
          </a:r>
          <a:endParaRPr lang="es-ES" sz="2600" b="0" kern="1200" dirty="0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711702" y="5003159"/>
        <a:ext cx="4262869" cy="2130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4295A-9F17-425B-AAA1-BA5EFEAB59BB}">
      <dsp:nvSpPr>
        <dsp:cNvPr id="0" name=""/>
        <dsp:cNvSpPr/>
      </dsp:nvSpPr>
      <dsp:spPr>
        <a:xfrm>
          <a:off x="4409128" y="2485846"/>
          <a:ext cx="5806529" cy="5806529"/>
        </a:xfrm>
        <a:prstGeom prst="ellipse">
          <a:avLst/>
        </a:prstGeom>
        <a:noFill/>
        <a:ln w="79375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>
              <a:solidFill>
                <a:srgbClr val="000066"/>
              </a:solidFill>
              <a:latin typeface="Marykate" panose="020B0604020202020204" charset="0"/>
            </a:rPr>
            <a:t>ASPECTOS CONFIGURAN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>
              <a:solidFill>
                <a:srgbClr val="000066"/>
              </a:solidFill>
              <a:latin typeface="Marykate" panose="020B0604020202020204" charset="0"/>
            </a:rPr>
            <a:t>LA SITUACIÓN ACTUAL</a:t>
          </a:r>
          <a:endParaRPr lang="es-ES" sz="3200" kern="1200" dirty="0">
            <a:latin typeface="Marykate" panose="020B0604020202020204" charset="0"/>
          </a:endParaRPr>
        </a:p>
      </dsp:txBody>
      <dsp:txXfrm>
        <a:off x="5259474" y="3336192"/>
        <a:ext cx="4105837" cy="4105837"/>
      </dsp:txXfrm>
    </dsp:sp>
    <dsp:sp modelId="{9FF916F1-C455-49CF-9F46-3C70946ACEAE}">
      <dsp:nvSpPr>
        <dsp:cNvPr id="0" name=""/>
        <dsp:cNvSpPr/>
      </dsp:nvSpPr>
      <dsp:spPr>
        <a:xfrm>
          <a:off x="5524497" y="-10"/>
          <a:ext cx="3570376" cy="3610122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solidFill>
                <a:srgbClr val="000066"/>
              </a:solidFill>
              <a:latin typeface="Marykate" panose="020B0604020202020204" charset="0"/>
            </a:rPr>
            <a:t>Altas cotas de incertidumbre en la búsqueda de soluciones</a:t>
          </a:r>
          <a:endParaRPr lang="es-ES" sz="2800" kern="1200" dirty="0"/>
        </a:p>
      </dsp:txBody>
      <dsp:txXfrm>
        <a:off x="6047366" y="528680"/>
        <a:ext cx="2524638" cy="2552742"/>
      </dsp:txXfrm>
    </dsp:sp>
    <dsp:sp modelId="{563FC4FC-4549-4F06-8AB2-C937C81FE30A}">
      <dsp:nvSpPr>
        <dsp:cNvPr id="0" name=""/>
        <dsp:cNvSpPr/>
      </dsp:nvSpPr>
      <dsp:spPr>
        <a:xfrm>
          <a:off x="8648700" y="1374427"/>
          <a:ext cx="2903264" cy="2903264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solidFill>
                <a:srgbClr val="000066"/>
              </a:solidFill>
              <a:latin typeface="Marykate" panose="020B0604020202020204" charset="0"/>
            </a:rPr>
            <a:t>Alerta sobre problemas ambientales</a:t>
          </a:r>
          <a:endParaRPr lang="es-ES" sz="2800" kern="1200" dirty="0"/>
        </a:p>
      </dsp:txBody>
      <dsp:txXfrm>
        <a:off x="9073873" y="1799600"/>
        <a:ext cx="2052918" cy="2052918"/>
      </dsp:txXfrm>
    </dsp:sp>
    <dsp:sp modelId="{9CEE2785-F485-4D40-BD82-6F076EE222E8}">
      <dsp:nvSpPr>
        <dsp:cNvPr id="0" name=""/>
        <dsp:cNvSpPr/>
      </dsp:nvSpPr>
      <dsp:spPr>
        <a:xfrm>
          <a:off x="9258286" y="3985407"/>
          <a:ext cx="3213710" cy="3566921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 dirty="0">
            <a:solidFill>
              <a:srgbClr val="000066"/>
            </a:solidFill>
            <a:latin typeface="Marykate" panose="020B060402020202020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rgbClr val="000066"/>
              </a:solidFill>
              <a:latin typeface="Marykate" panose="020B0604020202020204" charset="0"/>
            </a:rPr>
            <a:t>Evolución social hacia un progreso incompatible con el planeta</a:t>
          </a:r>
          <a:endParaRPr lang="es-ES" sz="2400" kern="1200" dirty="0"/>
        </a:p>
      </dsp:txBody>
      <dsp:txXfrm>
        <a:off x="9728923" y="4507770"/>
        <a:ext cx="2272436" cy="2522195"/>
      </dsp:txXfrm>
    </dsp:sp>
    <dsp:sp modelId="{F8A35277-668D-4CAA-9C7C-2FEF95213063}">
      <dsp:nvSpPr>
        <dsp:cNvPr id="0" name=""/>
        <dsp:cNvSpPr/>
      </dsp:nvSpPr>
      <dsp:spPr>
        <a:xfrm>
          <a:off x="7886686" y="6890509"/>
          <a:ext cx="2903264" cy="3053595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solidFill>
              <a:srgbClr val="000066"/>
            </a:solidFill>
            <a:latin typeface="Marykate" panose="020B060402020202020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rgbClr val="000066"/>
              </a:solidFill>
              <a:latin typeface="Marykate" panose="020B0604020202020204" charset="0"/>
            </a:rPr>
            <a:t>Dificultades para cambiar nuestro estilo de vida</a:t>
          </a:r>
          <a:endParaRPr lang="es-ES" sz="2400" kern="1200" dirty="0"/>
        </a:p>
      </dsp:txBody>
      <dsp:txXfrm>
        <a:off x="8311859" y="7337698"/>
        <a:ext cx="2052918" cy="2159217"/>
      </dsp:txXfrm>
    </dsp:sp>
    <dsp:sp modelId="{BEB91B7D-0B61-4221-A261-55150626224C}">
      <dsp:nvSpPr>
        <dsp:cNvPr id="0" name=""/>
        <dsp:cNvSpPr/>
      </dsp:nvSpPr>
      <dsp:spPr>
        <a:xfrm>
          <a:off x="4152901" y="6808253"/>
          <a:ext cx="3926549" cy="3478749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>
            <a:solidFill>
              <a:schemeClr val="accent1">
                <a:lumMod val="75000"/>
              </a:schemeClr>
            </a:solidFill>
            <a:latin typeface="Marykate" panose="020B060402020202020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rykate" panose="020B0604020202020204" charset="0"/>
              <a:cs typeface="Arial" pitchFamily="34" charset="0"/>
            </a:rPr>
            <a:t>Mundo complejo y multicéntrico, descompensado y con conflictos de intereses</a:t>
          </a:r>
          <a:endParaRPr lang="es-ES" sz="2400" b="0" kern="1200" dirty="0">
            <a:solidFill>
              <a:srgbClr val="002060"/>
            </a:solidFill>
            <a:latin typeface="Marykate" panose="020B0604020202020204" charset="0"/>
          </a:endParaRPr>
        </a:p>
      </dsp:txBody>
      <dsp:txXfrm>
        <a:off x="4727931" y="7317704"/>
        <a:ext cx="2776489" cy="2459847"/>
      </dsp:txXfrm>
    </dsp:sp>
    <dsp:sp modelId="{C3E96587-7DF4-46A2-9568-01897CE2745A}">
      <dsp:nvSpPr>
        <dsp:cNvPr id="0" name=""/>
        <dsp:cNvSpPr/>
      </dsp:nvSpPr>
      <dsp:spPr>
        <a:xfrm>
          <a:off x="1404567" y="4236546"/>
          <a:ext cx="4302580" cy="3938104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0" kern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rykate" panose="020B0604020202020204" charset="0"/>
              <a:cs typeface="Arial" pitchFamily="34" charset="0"/>
            </a:rPr>
            <a:t>Mensajes contradictorios: preocupación y necesidades ficticias</a:t>
          </a:r>
          <a:endParaRPr lang="es-ES" sz="2800" b="0" kern="1200" dirty="0">
            <a:solidFill>
              <a:srgbClr val="002060"/>
            </a:solidFill>
            <a:latin typeface="Marykate" panose="020B0604020202020204" charset="0"/>
          </a:endParaRPr>
        </a:p>
      </dsp:txBody>
      <dsp:txXfrm>
        <a:off x="2034665" y="4813268"/>
        <a:ext cx="3042384" cy="2784660"/>
      </dsp:txXfrm>
    </dsp:sp>
    <dsp:sp modelId="{FE7B6F17-6F73-4274-9086-88987BC02731}">
      <dsp:nvSpPr>
        <dsp:cNvPr id="0" name=""/>
        <dsp:cNvSpPr/>
      </dsp:nvSpPr>
      <dsp:spPr>
        <a:xfrm>
          <a:off x="2781296" y="1374436"/>
          <a:ext cx="3336954" cy="3336954"/>
        </a:xfrm>
        <a:prstGeom prst="ellipse">
          <a:avLst/>
        </a:prstGeom>
        <a:solidFill>
          <a:srgbClr val="99FF99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solidFill>
                <a:srgbClr val="002060"/>
              </a:solidFill>
              <a:latin typeface="Marykate" panose="020B0604020202020204" charset="0"/>
            </a:rPr>
            <a:t>Problemas ambientales que se retroalimentan</a:t>
          </a:r>
        </a:p>
      </dsp:txBody>
      <dsp:txXfrm>
        <a:off x="3269982" y="1863122"/>
        <a:ext cx="2359582" cy="23595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949BD-31A7-41B8-AE67-8B238B11B1FF}">
      <dsp:nvSpPr>
        <dsp:cNvPr id="0" name=""/>
        <dsp:cNvSpPr/>
      </dsp:nvSpPr>
      <dsp:spPr>
        <a:xfrm>
          <a:off x="72" y="532686"/>
          <a:ext cx="6960556" cy="1996576"/>
        </a:xfrm>
        <a:prstGeom prst="rect">
          <a:avLst/>
        </a:prstGeom>
        <a:solidFill>
          <a:srgbClr val="FF9900"/>
        </a:solidFill>
        <a:ln w="19050" cap="rnd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223520" rIns="391160" bIns="22352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20B0604020202020204" charset="0"/>
            </a:rPr>
            <a:t>PARTICIPANTES</a:t>
          </a:r>
        </a:p>
      </dsp:txBody>
      <dsp:txXfrm>
        <a:off x="72" y="532686"/>
        <a:ext cx="6960556" cy="1996576"/>
      </dsp:txXfrm>
    </dsp:sp>
    <dsp:sp modelId="{EF2CF666-A2AF-481F-A7DC-14ACC192284A}">
      <dsp:nvSpPr>
        <dsp:cNvPr id="0" name=""/>
        <dsp:cNvSpPr/>
      </dsp:nvSpPr>
      <dsp:spPr>
        <a:xfrm>
          <a:off x="72" y="2529263"/>
          <a:ext cx="6960556" cy="4604737"/>
        </a:xfrm>
        <a:prstGeom prst="rect">
          <a:avLst/>
        </a:prstGeom>
        <a:solidFill>
          <a:srgbClr val="FFC775">
            <a:alpha val="89804"/>
          </a:srgbClr>
        </a:solidFill>
        <a:ln w="19050" cap="rnd" cmpd="sng" algn="ctr">
          <a:solidFill>
            <a:srgbClr val="FFC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Profesorado </a:t>
          </a: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rPr>
            <a:t>en activo </a:t>
          </a: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de la Reg. Murcia y del País Vasco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Profesorado </a:t>
          </a: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rPr>
            <a:t>en formación </a:t>
          </a: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del </a:t>
          </a:r>
          <a:r>
            <a:rPr lang="es-ES_tradnl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Máster de Formación del Profesorado de (Universidad de Murcia y Universidad del País Vasco/</a:t>
          </a:r>
          <a:r>
            <a:rPr lang="es-ES" sz="3600" kern="1200" dirty="0" err="1">
              <a:latin typeface="Calibri Light" panose="020F0302020204030204" pitchFamily="34" charset="0"/>
              <a:cs typeface="Calibri Light" panose="020F0302020204030204" pitchFamily="34" charset="0"/>
            </a:rPr>
            <a:t>Euskal</a:t>
          </a: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es-ES" sz="3600" kern="1200" dirty="0" err="1">
              <a:latin typeface="Calibri Light" panose="020F0302020204030204" pitchFamily="34" charset="0"/>
              <a:cs typeface="Calibri Light" panose="020F0302020204030204" pitchFamily="34" charset="0"/>
            </a:rPr>
            <a:t>Herriko</a:t>
          </a: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es-ES" sz="3600" kern="1200" dirty="0" err="1">
              <a:latin typeface="Calibri Light" panose="020F0302020204030204" pitchFamily="34" charset="0"/>
              <a:cs typeface="Calibri Light" panose="020F0302020204030204" pitchFamily="34" charset="0"/>
            </a:rPr>
            <a:t>Unibertsitatea</a:t>
          </a: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)</a:t>
          </a:r>
        </a:p>
      </dsp:txBody>
      <dsp:txXfrm>
        <a:off x="72" y="2529263"/>
        <a:ext cx="6960556" cy="4604737"/>
      </dsp:txXfrm>
    </dsp:sp>
    <dsp:sp modelId="{7CA76A13-1654-426D-A99B-C6CE88A6C602}">
      <dsp:nvSpPr>
        <dsp:cNvPr id="0" name=""/>
        <dsp:cNvSpPr/>
      </dsp:nvSpPr>
      <dsp:spPr>
        <a:xfrm>
          <a:off x="7935107" y="532686"/>
          <a:ext cx="6960556" cy="1996576"/>
        </a:xfrm>
        <a:prstGeom prst="rect">
          <a:avLst/>
        </a:prstGeom>
        <a:solidFill>
          <a:srgbClr val="FF9900"/>
        </a:solidFill>
        <a:ln w="19050" cap="rnd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223520" rIns="391160" bIns="22352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5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20B0604020202020204" charset="0"/>
            </a:rPr>
            <a:t>RECOGIDA DE LA INFORMACIÓN</a:t>
          </a:r>
          <a:endParaRPr lang="es-ES" sz="5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Medium" panose="020B0604020202020204" charset="0"/>
          </a:endParaRPr>
        </a:p>
      </dsp:txBody>
      <dsp:txXfrm>
        <a:off x="7935107" y="532686"/>
        <a:ext cx="6960556" cy="1996576"/>
      </dsp:txXfrm>
    </dsp:sp>
    <dsp:sp modelId="{C9A5E394-5D3F-4AB3-AE25-F8634B9B2F2B}">
      <dsp:nvSpPr>
        <dsp:cNvPr id="0" name=""/>
        <dsp:cNvSpPr/>
      </dsp:nvSpPr>
      <dsp:spPr>
        <a:xfrm>
          <a:off x="7935107" y="2529263"/>
          <a:ext cx="6960556" cy="4604737"/>
        </a:xfrm>
        <a:prstGeom prst="rect">
          <a:avLst/>
        </a:prstGeom>
        <a:solidFill>
          <a:srgbClr val="FFC775">
            <a:alpha val="89804"/>
          </a:srgbClr>
        </a:solidFill>
        <a:ln w="19050" cap="rnd" cmpd="sng" algn="ctr">
          <a:solidFill>
            <a:srgbClr val="FFC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Aproximación metodológica mixta (cuantitativa y cualitativa)</a:t>
          </a:r>
          <a:endParaRPr lang="es-ES" sz="36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Distintos instrumentos: cuestionarios, entrevistas, planteamiento situaciones conflictivas, análisis de actividades de enseñanza y análisis de libros de texto.</a:t>
          </a:r>
        </a:p>
      </dsp:txBody>
      <dsp:txXfrm>
        <a:off x="7935107" y="2529263"/>
        <a:ext cx="6960556" cy="4604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76A5-7552-4843-8A6E-863DC0FA3E8A}" type="datetimeFigureOut">
              <a:rPr lang="es-ES_tradnl" smtClean="0"/>
              <a:t>22/11/2023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3A38-7BC7-4F2B-86BB-F2FEA82EE1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48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66D42-EBB4-44B1-88DC-89BE8F9AC3E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84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66D42-EBB4-44B1-88DC-89BE8F9AC3E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74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66D42-EBB4-44B1-88DC-89BE8F9AC3E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06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66D42-EBB4-44B1-88DC-89BE8F9AC3E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834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partir de esa relación entre las percepciones, las responsabilidades que asumen y sus compromisos, se han elaborado una serie de MODELOS EXPLICATIVOS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DBC8-7D28-4C91-B341-9D7BE54226B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21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Ni si quiera en el modelo 1 hablan de reducción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DBC8-7D28-4C91-B341-9D7BE54226B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630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partir de esa relación entre las percepciones, las responsabilidades que asumen y sus compromisos, se han elaborado una serie de MODELOS EXPLICATIVOS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DBC8-7D28-4C91-B341-9D7BE54226B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23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30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609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88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4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9207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229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6532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411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E487-A3BC-476A-B13A-2DFEAA520243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1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4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468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856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6326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0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83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3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8450-9E5E-4276-8387-DA272047AAE6}" type="datetime1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36.jpeg"/><Relationship Id="rId7" Type="http://schemas.openxmlformats.org/officeDocument/2006/relationships/image" Target="../media/image40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mp"/><Relationship Id="rId5" Type="http://schemas.openxmlformats.org/officeDocument/2006/relationships/image" Target="../media/image38.jpeg"/><Relationship Id="rId10" Type="http://schemas.openxmlformats.org/officeDocument/2006/relationships/image" Target="../media/image43.tmp"/><Relationship Id="rId4" Type="http://schemas.openxmlformats.org/officeDocument/2006/relationships/image" Target="../media/image37.jpeg"/><Relationship Id="rId9" Type="http://schemas.openxmlformats.org/officeDocument/2006/relationships/image" Target="../media/image4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34" y="8953500"/>
            <a:ext cx="4037595" cy="1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339" y="8745820"/>
            <a:ext cx="3169061" cy="14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3096D57-5F96-B698-53D7-159DFAB924D1}"/>
              </a:ext>
            </a:extLst>
          </p:cNvPr>
          <p:cNvSpPr txBox="1"/>
          <p:nvPr/>
        </p:nvSpPr>
        <p:spPr>
          <a:xfrm>
            <a:off x="3694734" y="2714399"/>
            <a:ext cx="889621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1" dirty="0">
                <a:latin typeface="Roboto"/>
              </a:rPr>
              <a:t>CALIDAD DE VIDA, MEDIO AMBIENTE Y HÁBITOS DE RECICLAJE </a:t>
            </a:r>
          </a:p>
          <a:p>
            <a:pPr algn="ctr">
              <a:lnSpc>
                <a:spcPts val="4200"/>
              </a:lnSpc>
            </a:pPr>
            <a:r>
              <a:rPr lang="en-US" b="1" dirty="0">
                <a:latin typeface="Roboto"/>
              </a:rPr>
              <a:t>Vitoria-</a:t>
            </a:r>
            <a:r>
              <a:rPr lang="en-US" b="1" dirty="0" err="1">
                <a:latin typeface="Roboto"/>
              </a:rPr>
              <a:t>Gasteiz</a:t>
            </a:r>
            <a:r>
              <a:rPr lang="en-US" b="1" dirty="0">
                <a:latin typeface="Roboto"/>
              </a:rPr>
              <a:t>, 22 y 23 de </a:t>
            </a:r>
            <a:r>
              <a:rPr lang="en-US" b="1" dirty="0" err="1">
                <a:latin typeface="Roboto"/>
              </a:rPr>
              <a:t>Noviembre</a:t>
            </a:r>
            <a:r>
              <a:rPr lang="en-US" b="1" dirty="0">
                <a:latin typeface="Roboto"/>
              </a:rPr>
              <a:t> de 2023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2800" b="1" i="1" dirty="0">
                <a:latin typeface="Roboto"/>
              </a:rPr>
              <a:t>‘CONOCIMIENTOS, COMPROMISOS Y RESPONSABILIDADES DEL PROFESORADO Y FUTURO PROFESORADO ANTE LA PROBLEMÁTICA DE LOS RESIDUOS URBANOS. SU ENSEÑANZA EN LAS AULAS.</a:t>
            </a:r>
          </a:p>
          <a:p>
            <a:pPr algn="ctr">
              <a:lnSpc>
                <a:spcPts val="4200"/>
              </a:lnSpc>
            </a:pP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3200" b="1" i="1" dirty="0">
                <a:latin typeface="Roboto"/>
              </a:rPr>
              <a:t>Daniel Zuazagoitia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latin typeface="Roboto"/>
            </a:endParaRPr>
          </a:p>
        </p:txBody>
      </p:sp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58" y="66948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0A2B65D-4D6D-2E12-9153-320D2FD7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671416"/>
            <a:ext cx="13482407" cy="3615584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36BE71C1-E5AB-A62C-68BD-D452BD4AA532}"/>
              </a:ext>
            </a:extLst>
          </p:cNvPr>
          <p:cNvSpPr txBox="1"/>
          <p:nvPr/>
        </p:nvSpPr>
        <p:spPr>
          <a:xfrm>
            <a:off x="1371600" y="588420"/>
            <a:ext cx="123444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HAY QUE FORMAR CIUDADANOS </a:t>
            </a:r>
            <a:r>
              <a:rPr lang="en-US" sz="32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3200" spc="224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UE </a:t>
            </a:r>
            <a:r>
              <a:rPr lang="en-US" sz="32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AFRONTEN ESTAS DIFICULTADES CAMBIANDO SU ESTILO DE VIDA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52EED01-FCFD-58BB-9C29-3EE7C2CA55C4}"/>
              </a:ext>
            </a:extLst>
          </p:cNvPr>
          <p:cNvSpPr txBox="1"/>
          <p:nvPr/>
        </p:nvSpPr>
        <p:spPr>
          <a:xfrm>
            <a:off x="3200400" y="2781300"/>
            <a:ext cx="75438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¿En la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educación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estaría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solución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marL="342900" indent="-342900" algn="just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Qué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estrategias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enseñanza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serían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adecuadas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marL="342900" indent="-342900" algn="just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¿Se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lograría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compromisos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cambio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asunción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responsabilidades</a:t>
            </a:r>
            <a:r>
              <a:rPr lang="en-US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399999">
            <a:off x="-3660824" y="5133975"/>
            <a:ext cx="11208645" cy="0"/>
          </a:xfrm>
          <a:prstGeom prst="line">
            <a:avLst/>
          </a:prstGeom>
          <a:ln w="19050" cap="flat">
            <a:solidFill>
              <a:srgbClr val="8ABE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32494" y="2244262"/>
            <a:ext cx="1349696" cy="134969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5868" y="4735166"/>
            <a:ext cx="1349696" cy="134969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5868" y="7454550"/>
            <a:ext cx="1349696" cy="13496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65021" y="2484027"/>
            <a:ext cx="884643" cy="870167"/>
          </a:xfrm>
          <a:custGeom>
            <a:avLst/>
            <a:gdLst/>
            <a:ahLst/>
            <a:cxnLst/>
            <a:rect l="l" t="t" r="r" b="b"/>
            <a:pathLst>
              <a:path w="884643" h="870167">
                <a:moveTo>
                  <a:pt x="0" y="0"/>
                </a:moveTo>
                <a:lnTo>
                  <a:pt x="884643" y="0"/>
                </a:lnTo>
                <a:lnTo>
                  <a:pt x="884643" y="870167"/>
                </a:lnTo>
                <a:lnTo>
                  <a:pt x="0" y="870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72751" y="7718551"/>
            <a:ext cx="855931" cy="821694"/>
          </a:xfrm>
          <a:custGeom>
            <a:avLst/>
            <a:gdLst/>
            <a:ahLst/>
            <a:cxnLst/>
            <a:rect l="l" t="t" r="r" b="b"/>
            <a:pathLst>
              <a:path w="855931" h="821694">
                <a:moveTo>
                  <a:pt x="0" y="0"/>
                </a:moveTo>
                <a:lnTo>
                  <a:pt x="855931" y="0"/>
                </a:lnTo>
                <a:lnTo>
                  <a:pt x="855931" y="821694"/>
                </a:lnTo>
                <a:lnTo>
                  <a:pt x="0" y="821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41615" y="4956028"/>
            <a:ext cx="822859" cy="828887"/>
          </a:xfrm>
          <a:custGeom>
            <a:avLst/>
            <a:gdLst/>
            <a:ahLst/>
            <a:cxnLst/>
            <a:rect l="l" t="t" r="r" b="b"/>
            <a:pathLst>
              <a:path w="822859" h="828887">
                <a:moveTo>
                  <a:pt x="0" y="0"/>
                </a:moveTo>
                <a:lnTo>
                  <a:pt x="822859" y="0"/>
                </a:lnTo>
                <a:lnTo>
                  <a:pt x="822859" y="828887"/>
                </a:lnTo>
                <a:lnTo>
                  <a:pt x="0" y="82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51545" y="2359428"/>
            <a:ext cx="103979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_tradnl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Importancia de formar una ciudadanía comprometida y activa</a:t>
            </a:r>
            <a:endParaRPr lang="es-E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814108" y="4856016"/>
            <a:ext cx="103979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Dificultades del alumnado para reconocer su responsabilidad y adquirir compromisos</a:t>
            </a:r>
            <a:endParaRPr lang="es-E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30563" y="7454550"/>
            <a:ext cx="103979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Formación del profesorado para conseguir estrategias necesarias para implementar en el aula propuestas que permitan superar esas dificultades de su alumnado</a:t>
            </a:r>
            <a:endParaRPr lang="es-E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 rot="-5400000">
            <a:off x="10627408" y="2903363"/>
            <a:ext cx="10840910" cy="4480274"/>
          </a:xfrm>
          <a:custGeom>
            <a:avLst/>
            <a:gdLst/>
            <a:ahLst/>
            <a:cxnLst/>
            <a:rect l="l" t="t" r="r" b="b"/>
            <a:pathLst>
              <a:path w="10840910" h="4480274">
                <a:moveTo>
                  <a:pt x="0" y="0"/>
                </a:moveTo>
                <a:lnTo>
                  <a:pt x="10840910" y="0"/>
                </a:lnTo>
                <a:lnTo>
                  <a:pt x="10840910" y="4480274"/>
                </a:lnTo>
                <a:lnTo>
                  <a:pt x="0" y="44802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1212"/>
            </a:stretch>
          </a:blipFill>
        </p:spPr>
        <p:txBody>
          <a:bodyPr/>
          <a:lstStyle/>
          <a:p>
            <a:endParaRPr lang="es-E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FF589C0-D842-4F62-BC30-B7AC6AAA84E2}"/>
              </a:ext>
            </a:extLst>
          </p:cNvPr>
          <p:cNvSpPr/>
          <p:nvPr/>
        </p:nvSpPr>
        <p:spPr>
          <a:xfrm>
            <a:off x="2000716" y="468677"/>
            <a:ext cx="9094606" cy="1093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323"/>
              </a:lnSpc>
            </a:pPr>
            <a:r>
              <a:rPr lang="en-US" sz="6000" spc="224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Desde</a:t>
            </a:r>
            <a:r>
              <a:rPr lang="en-US" sz="6000" spc="224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el </a:t>
            </a:r>
            <a:r>
              <a:rPr lang="en-US" sz="6000" spc="224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ámbito</a:t>
            </a:r>
            <a:r>
              <a:rPr lang="en-US" sz="6000" spc="224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000" spc="224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educativo</a:t>
            </a:r>
            <a:endParaRPr lang="en-US" sz="6000" spc="224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21607"/>
            <a:ext cx="5093320" cy="7430342"/>
            <a:chOff x="0" y="0"/>
            <a:chExt cx="1341450" cy="796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97340" y="2421607"/>
            <a:ext cx="5093320" cy="7430342"/>
            <a:chOff x="0" y="0"/>
            <a:chExt cx="1341450" cy="7960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1E1DF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66910" y="2421607"/>
            <a:ext cx="5093320" cy="7430342"/>
            <a:chOff x="0" y="0"/>
            <a:chExt cx="1341450" cy="7960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510013" y="2957754"/>
            <a:ext cx="4130694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Analizar las percepciones del profesorado en ejercicio y el futuro profesorado (FT) sobre las distintas dimensiones ligadas a las problemáticas derivadas del consumo y producción de residuos.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78653" y="2957754"/>
            <a:ext cx="4130694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Valorar el contexto social de esta problemática y analizar las posibles situaciones conflictivas derivadas de nuestro modelo de consumo y la generación masiva de residuos.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48223" y="2957754"/>
            <a:ext cx="4130694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Indagar sobre las estrategias y actividades que proponen el profesorado y futuro profesorado al enfrentarse a situaciones de aula en la que se abordan dichas problemáticas. Y los recursos que utilizan.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962025"/>
            <a:ext cx="12534900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6403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OBJETIVOS DEL PROYECTO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D:\Usuarios\IsabelBeatriz\Downloads\Esquema_Proyecto2.jpg">
            <a:extLst>
              <a:ext uri="{FF2B5EF4-FFF2-40B4-BE49-F238E27FC236}">
                <a16:creationId xmlns:a16="http://schemas.microsoft.com/office/drawing/2014/main" id="{D5BEC2BF-C567-4225-A0C8-E67F511BAC8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/>
          <a:stretch/>
        </p:blipFill>
        <p:spPr bwMode="auto">
          <a:xfrm>
            <a:off x="2063552" y="923196"/>
            <a:ext cx="13709848" cy="9097104"/>
          </a:xfrm>
          <a:prstGeom prst="rect">
            <a:avLst/>
          </a:prstGeom>
          <a:noFill/>
          <a:ln w="19050">
            <a:solidFill>
              <a:srgbClr val="FF99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175A5235-83F4-4C74-BBB6-B0C1BED3BEF8}"/>
              </a:ext>
            </a:extLst>
          </p:cNvPr>
          <p:cNvSpPr txBox="1"/>
          <p:nvPr/>
        </p:nvSpPr>
        <p:spPr>
          <a:xfrm>
            <a:off x="5733222" y="0"/>
            <a:ext cx="12534900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6403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IDEAS CLAVE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00200" y="753413"/>
            <a:ext cx="7348896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6403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METODOLOGÍA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958EA49-4A97-4A55-9784-E8E82C97F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8865"/>
              </p:ext>
            </p:extLst>
          </p:nvPr>
        </p:nvGraphicFramePr>
        <p:xfrm>
          <a:off x="1891035" y="2171700"/>
          <a:ext cx="14895737" cy="766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3647B95-BB87-46E1-A18A-70B290E4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1700"/>
            <a:ext cx="17373600" cy="2871853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176022" tIns="176022" rIns="234696" bIns="264033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 algunas excepciones, la mayoría del FT conoce los </a:t>
            </a:r>
            <a:r>
              <a:rPr lang="es-ES" altLang="es-E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materiales </a:t>
            </a:r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susceptibles de ser reciclados, pero infravaloran su propia producción de residuos, y simplifican los procesos que causan la acumulación de residuos y los impactos ambientales. Reconocen su propia responsabilidad, pero es mayor la que otorgan a las administraciones. Están dispuestos/as a asumir ciertos compromisos, pero con grandes reticencias a reducir su consumo.</a:t>
            </a: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2F5D39-397A-40F6-A579-E14F03861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95196"/>
            <a:ext cx="17373600" cy="1901836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176022" tIns="176022" rIns="234696" bIns="264033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Percepciones del profesorado en ejercicio ajustadas del problema. Mayor responsabilidad y compromiso personal que el FT. Pocas oportunidades para abordar compromisos y responsabilidades con el alumnado. </a:t>
            </a:r>
          </a:p>
        </p:txBody>
      </p:sp>
      <p:sp>
        <p:nvSpPr>
          <p:cNvPr id="9" name="Rectángulo: esquinas redondeadas 14">
            <a:extLst>
              <a:ext uri="{FF2B5EF4-FFF2-40B4-BE49-F238E27FC236}">
                <a16:creationId xmlns:a16="http://schemas.microsoft.com/office/drawing/2014/main" id="{3A4EE998-62EF-4EFE-8491-8489A699E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782105"/>
            <a:ext cx="9842911" cy="1169427"/>
          </a:xfrm>
          <a:prstGeom prst="roundRect">
            <a:avLst>
              <a:gd name="adj" fmla="val 16667"/>
            </a:avLst>
          </a:prstGeom>
          <a:solidFill>
            <a:srgbClr val="F89736"/>
          </a:solidFill>
          <a:ln w="9525" algn="ctr">
            <a:solidFill>
              <a:srgbClr val="FBB433"/>
            </a:solidFill>
            <a:round/>
            <a:headEnd/>
            <a:tailEnd/>
          </a:ln>
        </p:spPr>
        <p:txBody>
          <a:bodyPr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Sobre las percepciones del profesorado en ejercicio y el futuro profesorado:</a:t>
            </a:r>
            <a:endParaRPr lang="es-ES" altLang="es-E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176136D5-6468-46FF-BA28-142034A1E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562552"/>
            <a:ext cx="17373600" cy="1901836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176022" tIns="176022" rIns="234696" bIns="264033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Modelos explicativos: 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0902093" y="-140468"/>
            <a:ext cx="7348896" cy="10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3"/>
              </a:lnSpc>
            </a:pPr>
            <a:r>
              <a:rPr lang="en-US" sz="54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RESULTADOS</a:t>
            </a:r>
          </a:p>
        </p:txBody>
      </p:sp>
      <p:pic>
        <p:nvPicPr>
          <p:cNvPr id="10" name="Picture 2" descr="Resultado de imagen de teacherr think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24444" r="15648"/>
          <a:stretch/>
        </p:blipFill>
        <p:spPr bwMode="auto">
          <a:xfrm>
            <a:off x="4876800" y="7562552"/>
            <a:ext cx="4950705" cy="28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3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4AAC402-AFC0-47FA-B93B-142BD1B0A34F}"/>
              </a:ext>
            </a:extLst>
          </p:cNvPr>
          <p:cNvSpPr/>
          <p:nvPr/>
        </p:nvSpPr>
        <p:spPr>
          <a:xfrm>
            <a:off x="1219200" y="495300"/>
            <a:ext cx="4460029" cy="978430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Nivel alto de conocimiento sobre el tema (tipos de residuos, cantidad producida y posibilidades de gestión).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Asume, principalmente, la responsabilidad individual.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Propone medidas de reducción de consumo acompañadas de otros medios, como la mejora del reciclado.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Cumple en su hogar con la separación.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4CC3BCA-1437-47FE-BEF0-9AA603E61394}"/>
              </a:ext>
            </a:extLst>
          </p:cNvPr>
          <p:cNvSpPr/>
          <p:nvPr/>
        </p:nvSpPr>
        <p:spPr>
          <a:xfrm>
            <a:off x="2238786" y="7394"/>
            <a:ext cx="242085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altLang="es-ES" sz="4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ntserrat Medium" panose="020B0604020202020204" charset="0"/>
              </a:rPr>
              <a:t>Modelo 1</a:t>
            </a:r>
            <a:endParaRPr lang="es-ES" sz="4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C3C55B7-B611-42C8-A768-99615D46F3A1}"/>
              </a:ext>
            </a:extLst>
          </p:cNvPr>
          <p:cNvSpPr/>
          <p:nvPr/>
        </p:nvSpPr>
        <p:spPr>
          <a:xfrm>
            <a:off x="55679" y="1771914"/>
            <a:ext cx="1170147" cy="1138988"/>
          </a:xfrm>
          <a:custGeom>
            <a:avLst/>
            <a:gdLst/>
            <a:ahLst/>
            <a:cxnLst/>
            <a:rect l="l" t="t" r="r" b="b"/>
            <a:pathLst>
              <a:path w="1713472" h="1587104">
                <a:moveTo>
                  <a:pt x="0" y="0"/>
                </a:moveTo>
                <a:lnTo>
                  <a:pt x="1713473" y="0"/>
                </a:lnTo>
                <a:lnTo>
                  <a:pt x="1713473" y="1587103"/>
                </a:lnTo>
                <a:lnTo>
                  <a:pt x="0" y="1587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14950E6-67CA-480C-8879-67CEA5B1ED63}"/>
              </a:ext>
            </a:extLst>
          </p:cNvPr>
          <p:cNvSpPr/>
          <p:nvPr/>
        </p:nvSpPr>
        <p:spPr>
          <a:xfrm>
            <a:off x="126604" y="4637491"/>
            <a:ext cx="1092596" cy="1012017"/>
          </a:xfrm>
          <a:custGeom>
            <a:avLst/>
            <a:gdLst/>
            <a:ahLst/>
            <a:cxnLst/>
            <a:rect l="l" t="t" r="r" b="b"/>
            <a:pathLst>
              <a:path w="1092596" h="1012017">
                <a:moveTo>
                  <a:pt x="0" y="0"/>
                </a:moveTo>
                <a:lnTo>
                  <a:pt x="1092597" y="0"/>
                </a:lnTo>
                <a:lnTo>
                  <a:pt x="1092597" y="1012018"/>
                </a:lnTo>
                <a:lnTo>
                  <a:pt x="0" y="1012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95F9F9A-DF58-416F-9596-CA630AB6878B}"/>
              </a:ext>
            </a:extLst>
          </p:cNvPr>
          <p:cNvSpPr/>
          <p:nvPr/>
        </p:nvSpPr>
        <p:spPr>
          <a:xfrm>
            <a:off x="187812" y="6898435"/>
            <a:ext cx="1031388" cy="955323"/>
          </a:xfrm>
          <a:custGeom>
            <a:avLst/>
            <a:gdLst/>
            <a:ahLst/>
            <a:cxnLst/>
            <a:rect l="l" t="t" r="r" b="b"/>
            <a:pathLst>
              <a:path w="1031388" h="955323">
                <a:moveTo>
                  <a:pt x="0" y="0"/>
                </a:moveTo>
                <a:lnTo>
                  <a:pt x="1031388" y="0"/>
                </a:lnTo>
                <a:lnTo>
                  <a:pt x="1031388" y="955323"/>
                </a:lnTo>
                <a:lnTo>
                  <a:pt x="0" y="955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F051324-579B-4492-80B4-D2D0C967E3D1}"/>
              </a:ext>
            </a:extLst>
          </p:cNvPr>
          <p:cNvSpPr/>
          <p:nvPr/>
        </p:nvSpPr>
        <p:spPr>
          <a:xfrm>
            <a:off x="162375" y="8629809"/>
            <a:ext cx="1021054" cy="945751"/>
          </a:xfrm>
          <a:custGeom>
            <a:avLst/>
            <a:gdLst/>
            <a:ahLst/>
            <a:cxnLst/>
            <a:rect l="l" t="t" r="r" b="b"/>
            <a:pathLst>
              <a:path w="1021054" h="945751">
                <a:moveTo>
                  <a:pt x="0" y="0"/>
                </a:moveTo>
                <a:lnTo>
                  <a:pt x="1021054" y="0"/>
                </a:lnTo>
                <a:lnTo>
                  <a:pt x="1021054" y="945752"/>
                </a:lnTo>
                <a:lnTo>
                  <a:pt x="0" y="945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7E275-C103-44E2-9113-9B20829EE09E}"/>
              </a:ext>
            </a:extLst>
          </p:cNvPr>
          <p:cNvSpPr/>
          <p:nvPr/>
        </p:nvSpPr>
        <p:spPr>
          <a:xfrm rot="18805444">
            <a:off x="-213572" y="2156742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Montserrat Medium" panose="020B0604020202020204" charset="0"/>
              </a:rPr>
              <a:t>Percepciones </a:t>
            </a:r>
            <a:endParaRPr lang="es-ES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2B6A501-3E1E-4F2A-831E-681497A7F6CD}"/>
              </a:ext>
            </a:extLst>
          </p:cNvPr>
          <p:cNvSpPr/>
          <p:nvPr/>
        </p:nvSpPr>
        <p:spPr>
          <a:xfrm rot="18805444">
            <a:off x="-347174" y="4831755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Montserrat Medium" panose="020B0604020202020204" charset="0"/>
              </a:rPr>
              <a:t>Responsabilidad</a:t>
            </a:r>
            <a:endParaRPr lang="es-ES" b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72BD1AF-F2AA-4A4B-94A7-1C57F3594C86}"/>
              </a:ext>
            </a:extLst>
          </p:cNvPr>
          <p:cNvSpPr/>
          <p:nvPr/>
        </p:nvSpPr>
        <p:spPr>
          <a:xfrm rot="18805444">
            <a:off x="100520" y="6914433"/>
            <a:ext cx="1297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Propuestas </a:t>
            </a:r>
          </a:p>
          <a:p>
            <a:pPr algn="ctr"/>
            <a:r>
              <a:rPr lang="es-ES" b="1" dirty="0"/>
              <a:t>de </a:t>
            </a:r>
          </a:p>
          <a:p>
            <a:pPr algn="ctr"/>
            <a:r>
              <a:rPr lang="es-ES" b="1" dirty="0"/>
              <a:t>acción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E243DA-4D6D-4B92-A70C-D143E66588C0}"/>
              </a:ext>
            </a:extLst>
          </p:cNvPr>
          <p:cNvSpPr/>
          <p:nvPr/>
        </p:nvSpPr>
        <p:spPr>
          <a:xfrm rot="18805444">
            <a:off x="97404" y="887323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Montserrat Medium" panose="020B0604020202020204" charset="0"/>
              </a:rPr>
              <a:t>Hábitos</a:t>
            </a:r>
            <a:endParaRPr lang="es-ES" b="1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C0C70ED-23A2-44BC-9276-C8F93E7C02B3}"/>
              </a:ext>
            </a:extLst>
          </p:cNvPr>
          <p:cNvSpPr/>
          <p:nvPr/>
        </p:nvSpPr>
        <p:spPr>
          <a:xfrm>
            <a:off x="5486400" y="495300"/>
            <a:ext cx="4460029" cy="978430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Nivel aceptable de conocimiento sobre el tema.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Se corresponsabiliza con la administración y empresas.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Además de otras (educación, normativa, </a:t>
            </a:r>
            <a:r>
              <a:rPr lang="es-ES" sz="2400" dirty="0" err="1">
                <a:solidFill>
                  <a:schemeClr val="tx1"/>
                </a:solidFill>
                <a:latin typeface="Montserrat Medium" panose="020B0604020202020204" charset="0"/>
              </a:rPr>
              <a:t>etc</a:t>
            </a: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), proponen fundamentalmente el reciclado.</a:t>
            </a:r>
          </a:p>
          <a:p>
            <a:endParaRPr lang="es-ES" sz="2400" dirty="0">
              <a:solidFill>
                <a:schemeClr val="tx1"/>
              </a:solidFill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Dicen que separan más de lo posible.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571E043-F6A3-457F-9BB7-44EF5FAF67DD}"/>
              </a:ext>
            </a:extLst>
          </p:cNvPr>
          <p:cNvSpPr/>
          <p:nvPr/>
        </p:nvSpPr>
        <p:spPr>
          <a:xfrm>
            <a:off x="6454690" y="7394"/>
            <a:ext cx="25234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altLang="es-ES" sz="4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ntserrat Medium" panose="020B0604020202020204" charset="0"/>
              </a:rPr>
              <a:t>Modelo 2</a:t>
            </a:r>
            <a:endParaRPr lang="es-ES" sz="4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3469E2E-04E0-445E-8E15-DF748BE9D169}"/>
              </a:ext>
            </a:extLst>
          </p:cNvPr>
          <p:cNvSpPr/>
          <p:nvPr/>
        </p:nvSpPr>
        <p:spPr>
          <a:xfrm>
            <a:off x="9829800" y="483925"/>
            <a:ext cx="4460029" cy="978430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Nivel escaso (insuficiente) de conocimiento sobre el tema.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dirty="0">
              <a:latin typeface="Montserrat Medium" panose="020B0604020202020204" charset="0"/>
            </a:endParaRPr>
          </a:p>
          <a:p>
            <a:endParaRPr lang="es-ES" sz="2400" dirty="0">
              <a:latin typeface="Montserrat Medium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Responsabiliza principalmente a la administración y las empresas, esa es su excusa para no hacer más (“</a:t>
            </a:r>
            <a:r>
              <a:rPr lang="es-ES" sz="2400" i="1" dirty="0">
                <a:latin typeface="Montserrat Medium" panose="020B0604020202020204" charset="0"/>
              </a:rPr>
              <a:t>los demás no lo hacen</a:t>
            </a:r>
            <a:r>
              <a:rPr lang="es-ES" sz="2400" dirty="0">
                <a:latin typeface="Montserrat Medium" panose="020B0604020202020204" charset="0"/>
              </a:rPr>
              <a:t>”).</a:t>
            </a:r>
          </a:p>
          <a:p>
            <a:endParaRPr lang="es-ES" sz="2400" dirty="0">
              <a:latin typeface="Montserrat Medium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Hacen propuestas generales, sin concretar, reutilizar,… reciclar más</a:t>
            </a:r>
          </a:p>
          <a:p>
            <a:endParaRPr lang="es-ES" sz="2400" dirty="0">
              <a:latin typeface="Montserrat Medium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No cumple con la separación, o se refiere al papel y al plástico, dice que luego todo se mezcla.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015C6B5-98E2-45B4-BC50-9EB1A41BC361}"/>
              </a:ext>
            </a:extLst>
          </p:cNvPr>
          <p:cNvSpPr/>
          <p:nvPr/>
        </p:nvSpPr>
        <p:spPr>
          <a:xfrm>
            <a:off x="10798090" y="-3981"/>
            <a:ext cx="25234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altLang="es-ES" sz="4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ntserrat Medium" panose="020B0604020202020204" charset="0"/>
              </a:rPr>
              <a:t>Modelo 3</a:t>
            </a:r>
            <a:endParaRPr lang="es-ES" sz="4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13254D9-835E-4892-A3C4-2DA5C0AC7478}"/>
              </a:ext>
            </a:extLst>
          </p:cNvPr>
          <p:cNvSpPr/>
          <p:nvPr/>
        </p:nvSpPr>
        <p:spPr>
          <a:xfrm>
            <a:off x="13980371" y="472550"/>
            <a:ext cx="4181025" cy="978430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  <a:latin typeface="Montserrat Medium" panose="020B0604020202020204" charset="0"/>
              </a:rPr>
              <a:t>Nivel insuficiente de conocimiento sobre el tema.</a:t>
            </a:r>
          </a:p>
          <a:p>
            <a:endParaRPr lang="es-ES" sz="2400" dirty="0"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No asume responsabilidades, (“</a:t>
            </a:r>
            <a:r>
              <a:rPr lang="es-ES" sz="2400" i="1" dirty="0">
                <a:latin typeface="Montserrat Medium" panose="020B0604020202020204" charset="0"/>
              </a:rPr>
              <a:t>habría que hacer leyes</a:t>
            </a:r>
            <a:r>
              <a:rPr lang="es-ES" sz="2400" dirty="0">
                <a:latin typeface="Montserrat Medium" panose="020B0604020202020204" charset="0"/>
              </a:rPr>
              <a:t>…”).</a:t>
            </a:r>
          </a:p>
          <a:p>
            <a:endParaRPr lang="es-ES" sz="2400" dirty="0"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Hacen propuestas generales.</a:t>
            </a:r>
          </a:p>
          <a:p>
            <a:endParaRPr lang="es-ES" sz="2400" dirty="0">
              <a:latin typeface="Montserrat Medium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Montserrat Medium" panose="020B0604020202020204" charset="0"/>
              </a:rPr>
              <a:t>No separa.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5E6E1D6-063E-4E16-ABA1-F98B78FDF8C2}"/>
              </a:ext>
            </a:extLst>
          </p:cNvPr>
          <p:cNvSpPr/>
          <p:nvPr/>
        </p:nvSpPr>
        <p:spPr>
          <a:xfrm>
            <a:off x="14948661" y="-15356"/>
            <a:ext cx="257153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altLang="es-ES" sz="4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ntserrat Medium" panose="020B0604020202020204" charset="0"/>
              </a:rPr>
              <a:t>Modelo 4</a:t>
            </a:r>
            <a:endParaRPr lang="es-ES" sz="4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3647B95-BB87-46E1-A18A-70B290E4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96" y="1620609"/>
            <a:ext cx="11783704" cy="2379891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176022" tIns="176022" rIns="234696" bIns="264033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Los medios plantean el problema de los residuos en un tono neutral, sin explicitar las conexiones entre nuestro consumo personal y los impactos socio-ambientales de los residuos que producimos.</a:t>
            </a: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2F5D39-397A-40F6-A579-E14F03861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97" y="7353300"/>
            <a:ext cx="11783704" cy="2475026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176022" tIns="176022" rIns="234696" bIns="264033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Por lo que su utilización en el aula necesitará de un planteamiento basado en problemas que permita involucrar emocionalmente a los estudiantes hacia una participación que permita tomar decisiones y asumir responsabilidades.</a:t>
            </a:r>
          </a:p>
        </p:txBody>
      </p:sp>
      <p:sp>
        <p:nvSpPr>
          <p:cNvPr id="9" name="Rectángulo: esquinas redondeadas 14">
            <a:extLst>
              <a:ext uri="{FF2B5EF4-FFF2-40B4-BE49-F238E27FC236}">
                <a16:creationId xmlns:a16="http://schemas.microsoft.com/office/drawing/2014/main" id="{3A4EE998-62EF-4EFE-8491-8489A699E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8201"/>
            <a:ext cx="9842911" cy="856195"/>
          </a:xfrm>
          <a:prstGeom prst="roundRect">
            <a:avLst>
              <a:gd name="adj" fmla="val 16667"/>
            </a:avLst>
          </a:prstGeom>
          <a:solidFill>
            <a:srgbClr val="F89736"/>
          </a:solidFill>
          <a:ln w="9525" algn="ctr">
            <a:solidFill>
              <a:srgbClr val="FBB433"/>
            </a:solidFill>
            <a:round/>
            <a:headEnd/>
            <a:tailEnd/>
          </a:ln>
        </p:spPr>
        <p:txBody>
          <a:bodyPr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Sobre contexto social de la problemática:</a:t>
            </a:r>
            <a:endParaRPr lang="es-ES" altLang="es-E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0AE7FE-F06B-4FFA-84DC-FAC2161FA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549" y="1620609"/>
            <a:ext cx="5400040" cy="6871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72DE500-3AD8-405F-871A-66F255305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575629"/>
              </p:ext>
            </p:extLst>
          </p:nvPr>
        </p:nvGraphicFramePr>
        <p:xfrm>
          <a:off x="4419600" y="4249228"/>
          <a:ext cx="4495800" cy="2627175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28743">
                  <a:extLst>
                    <a:ext uri="{9D8B030D-6E8A-4147-A177-3AD203B41FA5}">
                      <a16:colId xmlns:a16="http://schemas.microsoft.com/office/drawing/2014/main" val="1479636667"/>
                    </a:ext>
                  </a:extLst>
                </a:gridCol>
                <a:gridCol w="1767057">
                  <a:extLst>
                    <a:ext uri="{9D8B030D-6E8A-4147-A177-3AD203B41FA5}">
                      <a16:colId xmlns:a16="http://schemas.microsoft.com/office/drawing/2014/main" val="64422519"/>
                    </a:ext>
                  </a:extLst>
                </a:gridCol>
              </a:tblGrid>
              <a:tr h="780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Diario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Número de Noticias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405428"/>
                  </a:ext>
                </a:extLst>
              </a:tr>
              <a:tr h="3692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El País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148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307047"/>
                  </a:ext>
                </a:extLst>
              </a:tr>
              <a:tr h="3692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ABC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186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498587"/>
                  </a:ext>
                </a:extLst>
              </a:tr>
              <a:tr h="3692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El Mundo</a:t>
                      </a:r>
                      <a:endParaRPr lang="es-ES" sz="1600" b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114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38731"/>
                  </a:ext>
                </a:extLst>
              </a:tr>
              <a:tr h="3692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La Vanguardia</a:t>
                      </a:r>
                      <a:endParaRPr lang="es-ES" sz="1600" b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125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92231"/>
                  </a:ext>
                </a:extLst>
              </a:tr>
              <a:tr h="36923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Total</a:t>
                      </a:r>
                      <a:endParaRPr lang="es-ES" sz="1600" b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573</a:t>
                      </a:r>
                      <a:endParaRPr lang="es-ES" sz="16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64246"/>
                  </a:ext>
                </a:extLst>
              </a:tr>
            </a:tbl>
          </a:graphicData>
        </a:graphic>
      </p:graphicFrame>
      <p:sp>
        <p:nvSpPr>
          <p:cNvPr id="11" name="TextBox 6"/>
          <p:cNvSpPr txBox="1"/>
          <p:nvPr/>
        </p:nvSpPr>
        <p:spPr>
          <a:xfrm>
            <a:off x="10902093" y="-140468"/>
            <a:ext cx="7348896" cy="10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3"/>
              </a:lnSpc>
            </a:pPr>
            <a:r>
              <a:rPr lang="en-US" sz="54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84149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6701069"/>
            <a:ext cx="5215466" cy="2933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10" y="7665262"/>
            <a:ext cx="3527493" cy="2417531"/>
          </a:xfrm>
          <a:prstGeom prst="rect">
            <a:avLst/>
          </a:prstGeom>
        </p:spPr>
      </p:pic>
      <p:sp>
        <p:nvSpPr>
          <p:cNvPr id="5" name="Rectángulo: esquinas redondeadas 14">
            <a:extLst>
              <a:ext uri="{FF2B5EF4-FFF2-40B4-BE49-F238E27FC236}">
                <a16:creationId xmlns:a16="http://schemas.microsoft.com/office/drawing/2014/main" id="{8F691136-A4D5-43BB-B791-F646DD0D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56577"/>
            <a:ext cx="11121407" cy="600074"/>
          </a:xfrm>
          <a:prstGeom prst="roundRect">
            <a:avLst>
              <a:gd name="adj" fmla="val 16667"/>
            </a:avLst>
          </a:prstGeom>
          <a:solidFill>
            <a:srgbClr val="F89736"/>
          </a:solidFill>
          <a:ln w="9525" algn="ctr">
            <a:solidFill>
              <a:srgbClr val="FBB433"/>
            </a:solidFill>
            <a:round/>
            <a:headEnd/>
            <a:tailEnd/>
          </a:ln>
        </p:spPr>
        <p:txBody>
          <a:bodyPr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Sobre las estrategias y actividades que se proponen en las aulas:</a:t>
            </a:r>
            <a:endParaRPr lang="es-ES" altLang="es-E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altLang="es-ES" sz="3000" dirty="0"/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1792F7B5-CEC4-4F66-8348-AC544EA5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8" y="1807876"/>
            <a:ext cx="12042570" cy="3094403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264033" tIns="264033" rIns="352044" bIns="396050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altLang="es-ES" sz="3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investigación indica que aprendemos mejor ante problemáticas contextualizadas, que tengan sentido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altLang="es-ES" sz="3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 partimos de la ideas del alumnado mejor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altLang="es-ES" sz="3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Generar conflictos cognitivos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altLang="es-ES" sz="3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Ciclos de indagación, modelización y argumentación</a:t>
            </a:r>
            <a:endParaRPr lang="es-ES" altLang="es-E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altLang="es-ES" sz="3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Evaluación formativa</a:t>
            </a:r>
          </a:p>
          <a:p>
            <a:pPr algn="just"/>
            <a:endParaRPr lang="es-ES" altLang="es-E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562600" y="4902280"/>
            <a:ext cx="5939807" cy="5041819"/>
            <a:chOff x="10659308" y="3390900"/>
            <a:chExt cx="7619983" cy="579800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9308" y="3390900"/>
              <a:ext cx="7619983" cy="579800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F8CAB54-38DD-2782-EF83-51410146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57991" y="4390679"/>
              <a:ext cx="4090072" cy="2972470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5BE14DB4-1431-C24E-FCBA-6D66D331D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848" y="5162555"/>
            <a:ext cx="3551442" cy="2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4">
            <a:extLst>
              <a:ext uri="{FF2B5EF4-FFF2-40B4-BE49-F238E27FC236}">
                <a16:creationId xmlns:a16="http://schemas.microsoft.com/office/drawing/2014/main" id="{1792F7B5-CEC4-4F66-8348-AC544EA5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8" y="1807877"/>
            <a:ext cx="12042570" cy="2743178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264033" tIns="264033" rIns="352044" bIns="396050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Independientemente del curso y editorial, todos los libros de texto analizados abordan estos contenidos de forma superficial y sin conexión con el día a día del alumnado, sin involucrarlos en el problema y, por tanto, con poca utilidad para promover actitudes y compromisos </a:t>
            </a:r>
            <a:r>
              <a:rPr lang="es-ES" altLang="es-ES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pro-ambientales</a:t>
            </a:r>
            <a:r>
              <a:rPr lang="es-ES" altLang="es-E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F691136-A4D5-43BB-B791-F646DD0D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56577"/>
            <a:ext cx="11121407" cy="600074"/>
          </a:xfrm>
          <a:prstGeom prst="roundRect">
            <a:avLst>
              <a:gd name="adj" fmla="val 16667"/>
            </a:avLst>
          </a:prstGeom>
          <a:solidFill>
            <a:srgbClr val="F89736"/>
          </a:solidFill>
          <a:ln w="9525" algn="ctr">
            <a:solidFill>
              <a:srgbClr val="FBB433"/>
            </a:solidFill>
            <a:round/>
            <a:headEnd/>
            <a:tailEnd/>
          </a:ln>
        </p:spPr>
        <p:txBody>
          <a:bodyPr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Sobre las estrategias y actividades que se proponen en las aulas:</a:t>
            </a:r>
            <a:endParaRPr lang="es-ES" altLang="es-E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altLang="es-ES" sz="30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8C97B3C-DCCB-4443-9F83-643FDCF46FAF}"/>
              </a:ext>
            </a:extLst>
          </p:cNvPr>
          <p:cNvGrpSpPr/>
          <p:nvPr/>
        </p:nvGrpSpPr>
        <p:grpSpPr>
          <a:xfrm>
            <a:off x="13849352" y="1641342"/>
            <a:ext cx="3900486" cy="6912108"/>
            <a:chOff x="6660119" y="748967"/>
            <a:chExt cx="2157051" cy="400584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F0F08622-D5A8-490F-8830-B80699E7F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16677">
              <a:off x="6660119" y="1610031"/>
              <a:ext cx="1373576" cy="204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9 Imagen" descr="Biología y geología. 4 ESO. Savia - 9788467586978: Amazon.es: Pedrinaci  Rodríguez, Emilio, Gil, Concha, Pascual Trillo, José Antonio, Moreno  Arrastio, Félix, Archivo de Ediciones SM,, Marquet, Myriam G., Clueca  Diseño Gráfico e">
              <a:extLst>
                <a:ext uri="{FF2B5EF4-FFF2-40B4-BE49-F238E27FC236}">
                  <a16:creationId xmlns:a16="http://schemas.microsoft.com/office/drawing/2014/main" id="{BF2800A1-5B41-4F84-9980-B17D2DA3DB8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6976">
              <a:off x="7487480" y="748967"/>
              <a:ext cx="1329690" cy="17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10 Imagen" descr="Biología y geología/16 ESO 4 Edebé 9788468318257 - Abacus Online">
              <a:extLst>
                <a:ext uri="{FF2B5EF4-FFF2-40B4-BE49-F238E27FC236}">
                  <a16:creationId xmlns:a16="http://schemas.microsoft.com/office/drawing/2014/main" id="{7B35A3DC-9609-4961-B442-D22396C98A4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61102">
              <a:off x="7284947" y="2297943"/>
              <a:ext cx="1458162" cy="1900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7 Imagen" descr="https://cdn.grupoelcorteingles.es/SGFM/dctm/MEDIA03/202105/04/00125544414037____2__1200x1200.jpg">
              <a:extLst>
                <a:ext uri="{FF2B5EF4-FFF2-40B4-BE49-F238E27FC236}">
                  <a16:creationId xmlns:a16="http://schemas.microsoft.com/office/drawing/2014/main" id="{2562A035-52AD-490B-9B18-054AA7536C78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4" r="12134"/>
            <a:stretch/>
          </p:blipFill>
          <p:spPr bwMode="auto">
            <a:xfrm rot="1031988">
              <a:off x="6767367" y="2705097"/>
              <a:ext cx="1398304" cy="20497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CuadroTexto 4">
            <a:extLst>
              <a:ext uri="{FF2B5EF4-FFF2-40B4-BE49-F238E27FC236}">
                <a16:creationId xmlns:a16="http://schemas.microsoft.com/office/drawing/2014/main" id="{263FAC5B-8D64-4E4B-8B0D-0704FD308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209" y="4838700"/>
            <a:ext cx="3764374" cy="1193003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264033" tIns="264033" rIns="352044" bIns="396050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Otras propuestas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93EF4E-FA14-450E-9C1D-577DB2C5B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1545">
            <a:off x="2145750" y="6095985"/>
            <a:ext cx="3717602" cy="4018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6B8AD44-57B9-4770-9A4E-9FE66D8AD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605">
            <a:off x="5171214" y="4691816"/>
            <a:ext cx="3206544" cy="4186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3047E85-D7E2-40DF-9AC2-EBA75A8F2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923">
            <a:off x="7942706" y="5782744"/>
            <a:ext cx="2955594" cy="3650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3FD892B-A850-4349-91A3-4583394BBA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9" b="54093"/>
          <a:stretch/>
        </p:blipFill>
        <p:spPr>
          <a:xfrm>
            <a:off x="9412847" y="5605528"/>
            <a:ext cx="2733557" cy="2359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78FACAA-9573-4937-93D6-68F560EE8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589">
            <a:off x="9133678" y="7412065"/>
            <a:ext cx="3406584" cy="2401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TextBox 6"/>
          <p:cNvSpPr txBox="1"/>
          <p:nvPr/>
        </p:nvSpPr>
        <p:spPr>
          <a:xfrm>
            <a:off x="10902093" y="-140468"/>
            <a:ext cx="7348896" cy="10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3"/>
              </a:lnSpc>
            </a:pPr>
            <a:r>
              <a:rPr lang="en-US" sz="54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60831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69594" y="516193"/>
            <a:ext cx="7572400" cy="7562935"/>
          </a:xfrm>
          <a:custGeom>
            <a:avLst/>
            <a:gdLst/>
            <a:ahLst/>
            <a:cxnLst/>
            <a:rect l="l" t="t" r="r" b="b"/>
            <a:pathLst>
              <a:path w="7572400" h="7562935">
                <a:moveTo>
                  <a:pt x="0" y="0"/>
                </a:moveTo>
                <a:lnTo>
                  <a:pt x="7572400" y="0"/>
                </a:lnTo>
                <a:lnTo>
                  <a:pt x="7572400" y="7562935"/>
                </a:lnTo>
                <a:lnTo>
                  <a:pt x="0" y="7562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5715000" y="354024"/>
            <a:ext cx="3710443" cy="1720413"/>
          </a:xfrm>
          <a:custGeom>
            <a:avLst/>
            <a:gdLst/>
            <a:ahLst/>
            <a:cxnLst/>
            <a:rect l="l" t="t" r="r" b="b"/>
            <a:pathLst>
              <a:path w="3710443" h="1720413">
                <a:moveTo>
                  <a:pt x="0" y="0"/>
                </a:moveTo>
                <a:lnTo>
                  <a:pt x="3710443" y="0"/>
                </a:lnTo>
                <a:lnTo>
                  <a:pt x="3710443" y="1720413"/>
                </a:lnTo>
                <a:lnTo>
                  <a:pt x="0" y="172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351524" y="407763"/>
            <a:ext cx="3885607" cy="1748523"/>
          </a:xfrm>
          <a:custGeom>
            <a:avLst/>
            <a:gdLst/>
            <a:ahLst/>
            <a:cxnLst/>
            <a:rect l="l" t="t" r="r" b="b"/>
            <a:pathLst>
              <a:path w="3885607" h="1748523">
                <a:moveTo>
                  <a:pt x="0" y="0"/>
                </a:moveTo>
                <a:lnTo>
                  <a:pt x="3885607" y="0"/>
                </a:lnTo>
                <a:lnTo>
                  <a:pt x="3885607" y="1748523"/>
                </a:lnTo>
                <a:lnTo>
                  <a:pt x="0" y="1748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143000" y="3330700"/>
            <a:ext cx="8686800" cy="3249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2800" dirty="0">
                <a:solidFill>
                  <a:srgbClr val="6E927B"/>
                </a:solidFill>
                <a:latin typeface="Londrina Solid"/>
              </a:rPr>
              <a:t>‘CONOCIMIENTOS, COMPROMISOS Y RESPONSABILIDADES DEL PROFESORADO Y FUTURO PROFESORADO DE SECUNDARIA ANTE LA PROBLEMÁTICA DE LOS RESIDUOS URBANOS. SU ENSEÑANZA EN LAS AULAS DE SECUNDARIA’</a:t>
            </a:r>
          </a:p>
        </p:txBody>
      </p:sp>
      <p:sp>
        <p:nvSpPr>
          <p:cNvPr id="7" name="Freeform 7"/>
          <p:cNvSpPr/>
          <p:nvPr/>
        </p:nvSpPr>
        <p:spPr>
          <a:xfrm>
            <a:off x="4114423" y="7140024"/>
            <a:ext cx="3201154" cy="1228753"/>
          </a:xfrm>
          <a:custGeom>
            <a:avLst/>
            <a:gdLst/>
            <a:ahLst/>
            <a:cxnLst/>
            <a:rect l="l" t="t" r="r" b="b"/>
            <a:pathLst>
              <a:path w="5672735" h="2657228">
                <a:moveTo>
                  <a:pt x="0" y="0"/>
                </a:moveTo>
                <a:lnTo>
                  <a:pt x="5672735" y="0"/>
                </a:lnTo>
                <a:lnTo>
                  <a:pt x="5672735" y="2657228"/>
                </a:lnTo>
                <a:lnTo>
                  <a:pt x="0" y="2657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2801600" y="8650484"/>
            <a:ext cx="2934202" cy="1228753"/>
          </a:xfrm>
          <a:custGeom>
            <a:avLst/>
            <a:gdLst/>
            <a:ahLst/>
            <a:cxnLst/>
            <a:rect l="l" t="t" r="r" b="b"/>
            <a:pathLst>
              <a:path w="4865360" h="2196179">
                <a:moveTo>
                  <a:pt x="0" y="0"/>
                </a:moveTo>
                <a:lnTo>
                  <a:pt x="4865360" y="0"/>
                </a:lnTo>
                <a:lnTo>
                  <a:pt x="4865360" y="2196178"/>
                </a:lnTo>
                <a:lnTo>
                  <a:pt x="0" y="219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86" r="-3209" b="-4205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02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>
            <a:extLst>
              <a:ext uri="{FF2B5EF4-FFF2-40B4-BE49-F238E27FC236}">
                <a16:creationId xmlns:a16="http://schemas.microsoft.com/office/drawing/2014/main" id="{B92AE2DC-ED09-43EB-8831-F3454D05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46" y="2307945"/>
            <a:ext cx="17572704" cy="2071194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264033" tIns="264033" rIns="352044" bIns="396050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Respecto al futuro profesorado, aquellos/as FT que muestran una mayor disposición a reducir su consumo de plásticos y, sobre todo, una mayor asunción de responsabilidad personal, tienden significativamente a enfoques más orientados a la acción. Aunque estos son minoritarios (14,3%=20/140).</a:t>
            </a:r>
          </a:p>
        </p:txBody>
      </p:sp>
      <p:sp>
        <p:nvSpPr>
          <p:cNvPr id="10" name="Rectángulo: esquinas redondeadas 14">
            <a:extLst>
              <a:ext uri="{FF2B5EF4-FFF2-40B4-BE49-F238E27FC236}">
                <a16:creationId xmlns:a16="http://schemas.microsoft.com/office/drawing/2014/main" id="{44EC8AF0-DD92-4DEB-942A-0306DCB5E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47" y="1386530"/>
            <a:ext cx="14480381" cy="600074"/>
          </a:xfrm>
          <a:prstGeom prst="roundRect">
            <a:avLst>
              <a:gd name="adj" fmla="val 16667"/>
            </a:avLst>
          </a:prstGeom>
          <a:solidFill>
            <a:srgbClr val="F89736"/>
          </a:solidFill>
          <a:ln w="9525" algn="ctr">
            <a:solidFill>
              <a:srgbClr val="FBB433"/>
            </a:solidFill>
            <a:round/>
            <a:headEnd/>
            <a:tailEnd/>
          </a:ln>
        </p:spPr>
        <p:txBody>
          <a:bodyPr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Sobre las estrategias y actividades que se proponen en las aulas:</a:t>
            </a:r>
            <a:endParaRPr lang="es-ES" altLang="es-E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altLang="es-E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10902093" y="-140468"/>
            <a:ext cx="7348896" cy="10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3"/>
              </a:lnSpc>
            </a:pPr>
            <a:r>
              <a:rPr lang="en-US" sz="54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RESULTADOS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B92AE2DC-ED09-43EB-8831-F3454D05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40" y="4700480"/>
            <a:ext cx="17572704" cy="1642401"/>
          </a:xfrm>
          <a:prstGeom prst="rect">
            <a:avLst/>
          </a:prstGeom>
          <a:solidFill>
            <a:srgbClr val="FFC775">
              <a:alpha val="89803"/>
            </a:srgbClr>
          </a:solidFill>
          <a:ln w="12700" algn="ctr">
            <a:solidFill>
              <a:srgbClr val="FFC000">
                <a:alpha val="90195"/>
              </a:srgbClr>
            </a:solidFill>
            <a:miter lim="800000"/>
            <a:headEnd/>
            <a:tailEnd/>
          </a:ln>
        </p:spPr>
        <p:txBody>
          <a:bodyPr lIns="264033" tIns="264033" rIns="352044" bIns="396050"/>
          <a:lstStyle>
            <a:defPPr>
              <a:defRPr lang="en-US"/>
            </a:defPPr>
            <a:lvl1pPr algn="just">
              <a:defRPr sz="3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defRPr sz="8300">
                <a:latin typeface="Arial" panose="020B0604020202020204" pitchFamily="34" charset="0"/>
              </a:defRPr>
            </a:lvl2pPr>
            <a:lvl3pPr marL="1143000" indent="-228600">
              <a:defRPr sz="8300">
                <a:latin typeface="Arial" panose="020B0604020202020204" pitchFamily="34" charset="0"/>
              </a:defRPr>
            </a:lvl3pPr>
            <a:lvl4pPr marL="1600200" indent="-228600">
              <a:defRPr sz="8300">
                <a:latin typeface="Arial" panose="020B0604020202020204" pitchFamily="34" charset="0"/>
              </a:defRPr>
            </a:lvl4pPr>
            <a:lvl5pPr marL="2057400" indent="-228600">
              <a:defRPr sz="83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latin typeface="Arial" panose="020B0604020202020204" pitchFamily="34" charset="0"/>
              </a:defRPr>
            </a:lvl9pPr>
          </a:lstStyle>
          <a:p>
            <a:r>
              <a:rPr lang="es-ES" altLang="es-ES" dirty="0"/>
              <a:t>Cuando el profesorado enseña estos temas, se centra sobre todo en describir los residuos y señalar los hábitos adecuados para minimizar el problema. Sin embargo, inciden menos en su planteamiento como problema socioambiental en el que abordar sus causas, consecuencias y soluciones.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CB84C94-C2B8-47D2-B77D-57D5960A2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6403108"/>
            <a:ext cx="2612443" cy="398846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0C42786-D92B-498D-B3B0-4491AEC9C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931">
            <a:off x="9290396" y="6786413"/>
            <a:ext cx="2441869" cy="3493543"/>
          </a:xfrm>
          <a:prstGeom prst="rect">
            <a:avLst/>
          </a:prstGeom>
        </p:spPr>
      </p:pic>
      <p:pic>
        <p:nvPicPr>
          <p:cNvPr id="16" name="Picture 2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3"/>
          <a:stretch/>
        </p:blipFill>
        <p:spPr bwMode="auto">
          <a:xfrm>
            <a:off x="265171" y="6656602"/>
            <a:ext cx="6177156" cy="34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4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69594" y="516193"/>
            <a:ext cx="7572400" cy="7562935"/>
          </a:xfrm>
          <a:custGeom>
            <a:avLst/>
            <a:gdLst/>
            <a:ahLst/>
            <a:cxnLst/>
            <a:rect l="l" t="t" r="r" b="b"/>
            <a:pathLst>
              <a:path w="7572400" h="7562935">
                <a:moveTo>
                  <a:pt x="0" y="0"/>
                </a:moveTo>
                <a:lnTo>
                  <a:pt x="7572400" y="0"/>
                </a:lnTo>
                <a:lnTo>
                  <a:pt x="7572400" y="7562935"/>
                </a:lnTo>
                <a:lnTo>
                  <a:pt x="0" y="7562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5715000" y="354024"/>
            <a:ext cx="3710443" cy="1720413"/>
          </a:xfrm>
          <a:custGeom>
            <a:avLst/>
            <a:gdLst/>
            <a:ahLst/>
            <a:cxnLst/>
            <a:rect l="l" t="t" r="r" b="b"/>
            <a:pathLst>
              <a:path w="3710443" h="1720413">
                <a:moveTo>
                  <a:pt x="0" y="0"/>
                </a:moveTo>
                <a:lnTo>
                  <a:pt x="3710443" y="0"/>
                </a:lnTo>
                <a:lnTo>
                  <a:pt x="3710443" y="1720413"/>
                </a:lnTo>
                <a:lnTo>
                  <a:pt x="0" y="172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351524" y="407763"/>
            <a:ext cx="3885607" cy="1748523"/>
          </a:xfrm>
          <a:custGeom>
            <a:avLst/>
            <a:gdLst/>
            <a:ahLst/>
            <a:cxnLst/>
            <a:rect l="l" t="t" r="r" b="b"/>
            <a:pathLst>
              <a:path w="3885607" h="1748523">
                <a:moveTo>
                  <a:pt x="0" y="0"/>
                </a:moveTo>
                <a:lnTo>
                  <a:pt x="3885607" y="0"/>
                </a:lnTo>
                <a:lnTo>
                  <a:pt x="3885607" y="1748523"/>
                </a:lnTo>
                <a:lnTo>
                  <a:pt x="0" y="1748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143000" y="3330700"/>
            <a:ext cx="8686800" cy="3249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2800" dirty="0">
                <a:solidFill>
                  <a:srgbClr val="6E927B"/>
                </a:solidFill>
                <a:latin typeface="Londrina Solid"/>
              </a:rPr>
              <a:t>‘CONOCIMIENTOS, COMPROMISOS Y RESPONSABILIDADES DEL PROFESORADO Y FUTURO PROFESORADO DE SECUNDARIA ANTE LA PROBLEMÁTICA DE LOS RESIDUOS URBANOS. SU ENSEÑANZA EN LAS AULAS DE SECUNDARIA’</a:t>
            </a:r>
          </a:p>
        </p:txBody>
      </p:sp>
      <p:sp>
        <p:nvSpPr>
          <p:cNvPr id="7" name="Freeform 7"/>
          <p:cNvSpPr/>
          <p:nvPr/>
        </p:nvSpPr>
        <p:spPr>
          <a:xfrm>
            <a:off x="4114423" y="7140024"/>
            <a:ext cx="3201154" cy="1228753"/>
          </a:xfrm>
          <a:custGeom>
            <a:avLst/>
            <a:gdLst/>
            <a:ahLst/>
            <a:cxnLst/>
            <a:rect l="l" t="t" r="r" b="b"/>
            <a:pathLst>
              <a:path w="5672735" h="2657228">
                <a:moveTo>
                  <a:pt x="0" y="0"/>
                </a:moveTo>
                <a:lnTo>
                  <a:pt x="5672735" y="0"/>
                </a:lnTo>
                <a:lnTo>
                  <a:pt x="5672735" y="2657228"/>
                </a:lnTo>
                <a:lnTo>
                  <a:pt x="0" y="2657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2801600" y="8650484"/>
            <a:ext cx="2934202" cy="1228753"/>
          </a:xfrm>
          <a:custGeom>
            <a:avLst/>
            <a:gdLst/>
            <a:ahLst/>
            <a:cxnLst/>
            <a:rect l="l" t="t" r="r" b="b"/>
            <a:pathLst>
              <a:path w="4865360" h="2196179">
                <a:moveTo>
                  <a:pt x="0" y="0"/>
                </a:moveTo>
                <a:lnTo>
                  <a:pt x="4865360" y="0"/>
                </a:lnTo>
                <a:lnTo>
                  <a:pt x="4865360" y="2196178"/>
                </a:lnTo>
                <a:lnTo>
                  <a:pt x="0" y="219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86" r="-3209" b="-4205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388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74" y="8331397"/>
            <a:ext cx="5116931" cy="15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8331396"/>
            <a:ext cx="3710049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52" y="1104900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A415C89E-6213-82B4-6B37-75B2B0DFF7C7}"/>
              </a:ext>
            </a:extLst>
          </p:cNvPr>
          <p:cNvSpPr txBox="1"/>
          <p:nvPr/>
        </p:nvSpPr>
        <p:spPr>
          <a:xfrm>
            <a:off x="3241122" y="4746040"/>
            <a:ext cx="9220200" cy="27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en-US" sz="6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4200"/>
              </a:lnSpc>
            </a:pPr>
            <a:r>
              <a:rPr lang="en-US" sz="6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GRACIAS!</a:t>
            </a:r>
          </a:p>
          <a:p>
            <a:pPr algn="ctr">
              <a:lnSpc>
                <a:spcPts val="4200"/>
              </a:lnSpc>
            </a:pPr>
            <a:endParaRPr lang="en-US" sz="6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4200"/>
              </a:lnSpc>
            </a:pPr>
            <a:r>
              <a:rPr lang="en-US" sz="6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ESKERRIK ASKO </a:t>
            </a:r>
          </a:p>
          <a:p>
            <a:pPr algn="ctr">
              <a:lnSpc>
                <a:spcPts val="4200"/>
              </a:lnSpc>
            </a:pPr>
            <a:endParaRPr lang="en-US" sz="6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Semana Europea de Prevención de Residuos 2023. Gobierno de ...">
            <a:extLst>
              <a:ext uri="{FF2B5EF4-FFF2-40B4-BE49-F238E27FC236}">
                <a16:creationId xmlns:a16="http://schemas.microsoft.com/office/drawing/2014/main" id="{78A03945-AD02-18ED-6505-801CA6AB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096250"/>
            <a:ext cx="158621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1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723900"/>
            <a:ext cx="7348896" cy="93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4800" spc="224" dirty="0">
                <a:solidFill>
                  <a:srgbClr val="000000"/>
                </a:solidFill>
                <a:latin typeface="Marykate"/>
              </a:rPr>
              <a:t>INTRODUCCIÓN</a:t>
            </a:r>
          </a:p>
        </p:txBody>
      </p:sp>
      <p:pic>
        <p:nvPicPr>
          <p:cNvPr id="7" name="Picture 4" descr="La aplaudida portada de National Geographic y la terrible realidad de su  interior - Cultura Inquieta">
            <a:extLst>
              <a:ext uri="{FF2B5EF4-FFF2-40B4-BE49-F238E27FC236}">
                <a16:creationId xmlns:a16="http://schemas.microsoft.com/office/drawing/2014/main" id="{4572957A-932B-4C7F-9419-806F9B74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51" y="0"/>
            <a:ext cx="7241864" cy="48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erduras envueltos en plástico en el supermercado francés con tomates,  pepinos, pimientos Fotografía de stock - Alamy">
            <a:extLst>
              <a:ext uri="{FF2B5EF4-FFF2-40B4-BE49-F238E27FC236}">
                <a16:creationId xmlns:a16="http://schemas.microsoft.com/office/drawing/2014/main" id="{0DA2D6F2-3C74-477F-A74C-87AC22D03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5185" r="6209" b="16101"/>
          <a:stretch/>
        </p:blipFill>
        <p:spPr bwMode="auto">
          <a:xfrm rot="934710">
            <a:off x="10898397" y="3404811"/>
            <a:ext cx="6806916" cy="45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4A534CB-A185-4741-AFF5-45C8F23B9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923308"/>
              </p:ext>
            </p:extLst>
          </p:nvPr>
        </p:nvGraphicFramePr>
        <p:xfrm>
          <a:off x="120944" y="1974574"/>
          <a:ext cx="10089856" cy="743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2" descr="National Geographic y la lucha contra el plástico">
            <a:extLst>
              <a:ext uri="{FF2B5EF4-FFF2-40B4-BE49-F238E27FC236}">
                <a16:creationId xmlns:a16="http://schemas.microsoft.com/office/drawing/2014/main" id="{B3255D30-2504-4401-83D7-7AEBCB63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480" y="0"/>
            <a:ext cx="3321990" cy="48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F8EBAA9-0DAE-43BC-9E1C-62081C2137B7}"/>
              </a:ext>
            </a:extLst>
          </p:cNvPr>
          <p:cNvSpPr/>
          <p:nvPr/>
        </p:nvSpPr>
        <p:spPr>
          <a:xfrm>
            <a:off x="1600200" y="7056698"/>
            <a:ext cx="339158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erlin Sans FB" panose="020E0602020502020306" pitchFamily="34" charset="0"/>
              </a:rPr>
              <a:t>Producción estrechamente ligada a nuestro consumo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B83669B-6B23-491D-BB74-EEEE452FB3EB}"/>
              </a:ext>
            </a:extLst>
          </p:cNvPr>
          <p:cNvSpPr/>
          <p:nvPr/>
        </p:nvSpPr>
        <p:spPr>
          <a:xfrm>
            <a:off x="9601200" y="2611385"/>
            <a:ext cx="8589270" cy="4819134"/>
          </a:xfrm>
          <a:prstGeom prst="roundRect">
            <a:avLst/>
          </a:prstGeom>
          <a:solidFill>
            <a:srgbClr val="FCDE88">
              <a:alpha val="76000"/>
            </a:srgbClr>
          </a:solidFill>
          <a:ln>
            <a:solidFill>
              <a:srgbClr val="FCD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>
                <a:solidFill>
                  <a:srgbClr val="663300"/>
                </a:solidFill>
                <a:latin typeface="Montserrat Medium" panose="020B0604020202020204" charset="0"/>
              </a:rPr>
              <a:t>Contin</a:t>
            </a:r>
            <a:r>
              <a:rPr lang="es-ES" sz="4400" b="1" dirty="0">
                <a:solidFill>
                  <a:srgbClr val="663300"/>
                </a:solidFill>
                <a:latin typeface="Montserrat Medium" panose="020B0604020202020204" charset="0"/>
              </a:rPr>
              <a:t>ú</a:t>
            </a:r>
            <a:r>
              <a:rPr lang="es-ES_tradnl" sz="4400" b="1" dirty="0">
                <a:solidFill>
                  <a:srgbClr val="663300"/>
                </a:solidFill>
                <a:latin typeface="Montserrat Medium" panose="020B0604020202020204" charset="0"/>
              </a:rPr>
              <a:t>a siendo un reto comprometer a la ciudadanía en comportamientos y hábitos </a:t>
            </a:r>
            <a:r>
              <a:rPr lang="es-ES" sz="4400" b="1" dirty="0" err="1">
                <a:solidFill>
                  <a:srgbClr val="663300"/>
                </a:solidFill>
                <a:latin typeface="Montserrat Medium" panose="020B0604020202020204" charset="0"/>
              </a:rPr>
              <a:t>má</a:t>
            </a:r>
            <a:r>
              <a:rPr lang="es-ES_tradnl" sz="4400" b="1" dirty="0">
                <a:solidFill>
                  <a:srgbClr val="663300"/>
                </a:solidFill>
                <a:latin typeface="Montserrat Medium" panose="020B0604020202020204" charset="0"/>
              </a:rPr>
              <a:t>s sostenibles</a:t>
            </a:r>
            <a:endParaRPr lang="es-ES" sz="4400" b="1" dirty="0">
              <a:solidFill>
                <a:srgbClr val="663300"/>
              </a:solidFill>
              <a:latin typeface="Montserrat Medium" panose="020B0604020202020204" charset="0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8F121C0F-9F8E-47CC-9A62-1E6B295A6413}"/>
              </a:ext>
            </a:extLst>
          </p:cNvPr>
          <p:cNvSpPr/>
          <p:nvPr/>
        </p:nvSpPr>
        <p:spPr>
          <a:xfrm>
            <a:off x="13327915" y="7451074"/>
            <a:ext cx="1524000" cy="1200329"/>
          </a:xfrm>
          <a:prstGeom prst="downArrow">
            <a:avLst/>
          </a:prstGeom>
          <a:solidFill>
            <a:srgbClr val="FCDE88">
              <a:alpha val="76000"/>
            </a:srgbClr>
          </a:solidFill>
          <a:ln>
            <a:solidFill>
              <a:srgbClr val="FCD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3600" b="1">
              <a:solidFill>
                <a:srgbClr val="663300"/>
              </a:solidFill>
              <a:latin typeface="Montserrat Medium" panose="020B060402020202020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4EC1AC5-8221-4754-9874-B16F210591BA}"/>
              </a:ext>
            </a:extLst>
          </p:cNvPr>
          <p:cNvSpPr/>
          <p:nvPr/>
        </p:nvSpPr>
        <p:spPr>
          <a:xfrm>
            <a:off x="10194878" y="8533659"/>
            <a:ext cx="75552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20B0604020202020204" charset="0"/>
              </a:rPr>
              <a:t>Y desde el ámbito educativo,</a:t>
            </a:r>
          </a:p>
          <a:p>
            <a:pPr algn="ctr"/>
            <a:r>
              <a:rPr lang="es-ES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20B0604020202020204" charset="0"/>
              </a:rPr>
              <a:t> ¿qué?</a:t>
            </a:r>
          </a:p>
        </p:txBody>
      </p:sp>
    </p:spTree>
    <p:extLst>
      <p:ext uri="{BB962C8B-B14F-4D97-AF65-F5344CB8AC3E}">
        <p14:creationId xmlns:p14="http://schemas.microsoft.com/office/powerpoint/2010/main" val="292876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6">
            <a:extLst>
              <a:ext uri="{FF2B5EF4-FFF2-40B4-BE49-F238E27FC236}">
                <a16:creationId xmlns:a16="http://schemas.microsoft.com/office/drawing/2014/main" id="{17A3F13A-47DC-8983-4513-2D0DCE23A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73" y="6070456"/>
            <a:ext cx="510909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s-ES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rykate" panose="020B0604020202020204" charset="0"/>
              </a:rPr>
              <a:t>Crisis ambiental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07918A-891C-B22C-56EC-DD1B7D5DFA67}"/>
              </a:ext>
            </a:extLst>
          </p:cNvPr>
          <p:cNvSpPr txBox="1"/>
          <p:nvPr/>
        </p:nvSpPr>
        <p:spPr>
          <a:xfrm>
            <a:off x="523818" y="1485900"/>
            <a:ext cx="486260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accent6">
                    <a:lumMod val="50000"/>
                  </a:schemeClr>
                </a:solidFill>
                <a:latin typeface="Marykate" panose="020B0604020202020204" charset="0"/>
              </a:rPr>
              <a:t>MODELO SOCIAL</a:t>
            </a:r>
            <a:endParaRPr lang="es-ES" sz="1200" dirty="0"/>
          </a:p>
        </p:txBody>
      </p:sp>
      <p:sp>
        <p:nvSpPr>
          <p:cNvPr id="27" name="Flecha: arriba y abajo 26">
            <a:extLst>
              <a:ext uri="{FF2B5EF4-FFF2-40B4-BE49-F238E27FC236}">
                <a16:creationId xmlns:a16="http://schemas.microsoft.com/office/drawing/2014/main" id="{D4DBBAC2-DFC5-6CED-1CE5-BFFCCF7738D2}"/>
              </a:ext>
            </a:extLst>
          </p:cNvPr>
          <p:cNvSpPr/>
          <p:nvPr/>
        </p:nvSpPr>
        <p:spPr>
          <a:xfrm>
            <a:off x="2012177" y="3086100"/>
            <a:ext cx="1885885" cy="2381173"/>
          </a:xfrm>
          <a:prstGeom prst="upDownArrow">
            <a:avLst/>
          </a:prstGeom>
          <a:noFill/>
          <a:ln w="508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5" name="Diagrama 34">
            <a:extLst>
              <a:ext uri="{FF2B5EF4-FFF2-40B4-BE49-F238E27FC236}">
                <a16:creationId xmlns:a16="http://schemas.microsoft.com/office/drawing/2014/main" id="{D7B76E53-E9C4-0318-2211-F34FF3739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436270"/>
              </p:ext>
            </p:extLst>
          </p:nvPr>
        </p:nvGraphicFramePr>
        <p:xfrm>
          <a:off x="4343400" y="0"/>
          <a:ext cx="13944598" cy="1028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0AB9ACD9-14EA-0B25-086F-DB20C26B1290}"/>
              </a:ext>
            </a:extLst>
          </p:cNvPr>
          <p:cNvSpPr/>
          <p:nvPr/>
        </p:nvSpPr>
        <p:spPr>
          <a:xfrm>
            <a:off x="0" y="7546896"/>
            <a:ext cx="7315200" cy="2740103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663300"/>
                </a:solidFill>
                <a:latin typeface="Marykate" panose="020B0604020202020204" charset="0"/>
              </a:rPr>
              <a:t>PROBLEMÁTICAS SOCIOAMBIENTALES ASOCIADAS A LA PRODUCCIÓN Y GESTIÓN DE LOS R.S.U.</a:t>
            </a:r>
          </a:p>
        </p:txBody>
      </p:sp>
    </p:spTree>
    <p:extLst>
      <p:ext uri="{BB962C8B-B14F-4D97-AF65-F5344CB8AC3E}">
        <p14:creationId xmlns:p14="http://schemas.microsoft.com/office/powerpoint/2010/main" val="10610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68100" y="6322217"/>
            <a:ext cx="3419900" cy="3981361"/>
          </a:xfrm>
          <a:custGeom>
            <a:avLst/>
            <a:gdLst/>
            <a:ahLst/>
            <a:cxnLst/>
            <a:rect l="l" t="t" r="r" b="b"/>
            <a:pathLst>
              <a:path w="7679730" h="10553521">
                <a:moveTo>
                  <a:pt x="0" y="0"/>
                </a:moveTo>
                <a:lnTo>
                  <a:pt x="7679730" y="0"/>
                </a:lnTo>
                <a:lnTo>
                  <a:pt x="7679730" y="10553522"/>
                </a:lnTo>
                <a:lnTo>
                  <a:pt x="0" y="1055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11" b="-46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30743" y="342897"/>
            <a:ext cx="9982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224" dirty="0">
                <a:solidFill>
                  <a:srgbClr val="000000"/>
                </a:solidFill>
                <a:latin typeface="Marykate"/>
              </a:rPr>
              <a:t>LA SOLUCIÓN A ESTE PROBLEMA NECESITA UNA CIUDADANÍA COMPETENTE PARA RESOLVERLO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5106" y="7200900"/>
            <a:ext cx="755669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Pero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qué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significa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ser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competente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Conocer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el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problema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  <a:r>
              <a:rPr lang="en-US" sz="2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Entender</a:t>
            </a:r>
            <a:r>
              <a:rPr lang="en-US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las </a:t>
            </a:r>
            <a:r>
              <a:rPr lang="en-US" sz="2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soluciones</a:t>
            </a:r>
            <a:r>
              <a:rPr lang="en-US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concienciada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sobre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problemas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ambientales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Valorar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más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planeta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que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bienestar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¿Ser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capaz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actuar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consecuencia</a:t>
            </a: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…………..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73643" y="2628898"/>
            <a:ext cx="4648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untsezko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Hizkuntza-komunikaziorako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eleaniztuna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Matematikarako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eta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zientzia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teknologia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eta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ingeniaritzarako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digitala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pertsonala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soziala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eta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ikasten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ikastekoa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Herritartasunerako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Ekintzailetza-konpetentzia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Kontzientzia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eta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adierazpide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kulturaletarako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konpetentzia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73452" y="2905898"/>
            <a:ext cx="9372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Habilidades Siglo XXI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Pensamiento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crítico y resolución de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problemas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Creatividad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innovación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Comunicación efectiva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Colaboración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y trabajo en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equipo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Alfabetización digital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Aprendizaje continuo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Inteligencia emocional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Conciencia global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Resiliencia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Habilidades interpersonales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744200" y="2905898"/>
            <a:ext cx="4330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Competencias para la sostenibilidad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Conciencia ambiental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Pensamiento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sistémico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Responsabilidad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Ética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y valores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sostenibles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Gestión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recursos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Innovación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sostenible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Empoderamiento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comunitario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Evaluación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impacto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Educación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divulgación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Adaptabilidad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resiliencia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101" y="0"/>
            <a:ext cx="3439494" cy="53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69385" y="-308832"/>
            <a:ext cx="17678400" cy="130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3"/>
              </a:lnSpc>
            </a:pPr>
            <a:r>
              <a:rPr lang="en-US" sz="6000" dirty="0">
                <a:solidFill>
                  <a:srgbClr val="660033"/>
                </a:solidFill>
                <a:latin typeface="Londrina Solid"/>
              </a:rPr>
              <a:t>¿QUÉ PIENSAN LOS CIUDADANOS?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305564" y="8904660"/>
            <a:ext cx="4218765" cy="8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1"/>
              </a:lnSpc>
              <a:spcBef>
                <a:spcPct val="0"/>
              </a:spcBef>
            </a:pPr>
            <a:r>
              <a:rPr lang="en-US" sz="2629" u="none" dirty="0">
                <a:solidFill>
                  <a:srgbClr val="FFFFFF"/>
                </a:solidFill>
                <a:latin typeface="Inter"/>
              </a:rPr>
              <a:t>COMER MÁS</a:t>
            </a:r>
          </a:p>
          <a:p>
            <a:pPr marL="0" lvl="0" indent="0" algn="ctr">
              <a:lnSpc>
                <a:spcPts val="3681"/>
              </a:lnSpc>
              <a:spcBef>
                <a:spcPct val="0"/>
              </a:spcBef>
            </a:pPr>
            <a:r>
              <a:rPr lang="en-US" sz="2629" u="none" dirty="0">
                <a:solidFill>
                  <a:srgbClr val="FFFFFF"/>
                </a:solidFill>
                <a:latin typeface="Inter"/>
              </a:rPr>
              <a:t>VEGETALES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9214" y="6990935"/>
            <a:ext cx="4342778" cy="8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1"/>
              </a:lnSpc>
              <a:spcBef>
                <a:spcPct val="0"/>
              </a:spcBef>
            </a:pPr>
            <a:r>
              <a:rPr lang="en-US" sz="2629" u="none">
                <a:solidFill>
                  <a:srgbClr val="FFFFFF"/>
                </a:solidFill>
                <a:latin typeface="Inter"/>
              </a:rPr>
              <a:t>PRUEBA OTROS MEDIOS DE TRANSPORTE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62C5FB03-1C18-A33C-BD2D-879A086DE31B}"/>
              </a:ext>
            </a:extLst>
          </p:cNvPr>
          <p:cNvSpPr/>
          <p:nvPr/>
        </p:nvSpPr>
        <p:spPr>
          <a:xfrm>
            <a:off x="-2041183" y="7251551"/>
            <a:ext cx="855931" cy="821694"/>
          </a:xfrm>
          <a:custGeom>
            <a:avLst/>
            <a:gdLst/>
            <a:ahLst/>
            <a:cxnLst/>
            <a:rect l="l" t="t" r="r" b="b"/>
            <a:pathLst>
              <a:path w="855931" h="821694">
                <a:moveTo>
                  <a:pt x="0" y="0"/>
                </a:moveTo>
                <a:lnTo>
                  <a:pt x="855931" y="0"/>
                </a:lnTo>
                <a:lnTo>
                  <a:pt x="855931" y="821694"/>
                </a:lnTo>
                <a:lnTo>
                  <a:pt x="0" y="82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2" name="Group 60">
            <a:extLst>
              <a:ext uri="{FF2B5EF4-FFF2-40B4-BE49-F238E27FC236}">
                <a16:creationId xmlns:a16="http://schemas.microsoft.com/office/drawing/2014/main" id="{55891630-7AD4-B217-973D-75814CD96EF4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981075"/>
            <a:ext cx="8872538" cy="523875"/>
            <a:chOff x="158" y="618"/>
            <a:chExt cx="5589" cy="330"/>
          </a:xfrm>
        </p:grpSpPr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6401BA8C-2608-3BE7-F894-0CAEF30628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618"/>
              <a:ext cx="540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rykate" panose="020B0604020202020204" charset="0"/>
                </a:rPr>
                <a:t>Aspectos que son necesarios para la calidad de vida</a:t>
              </a: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8292427C-7317-8753-F341-57990C639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663"/>
              <a:ext cx="152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aphicFrame>
        <p:nvGraphicFramePr>
          <p:cNvPr id="25" name="Group 55">
            <a:extLst>
              <a:ext uri="{FF2B5EF4-FFF2-40B4-BE49-F238E27FC236}">
                <a16:creationId xmlns:a16="http://schemas.microsoft.com/office/drawing/2014/main" id="{BFDAD7C8-A963-0AF0-A43F-D3D2EDD9C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155507"/>
              </p:ext>
            </p:extLst>
          </p:nvPr>
        </p:nvGraphicFramePr>
        <p:xfrm>
          <a:off x="2485324" y="2150501"/>
          <a:ext cx="1531950" cy="4490512"/>
        </p:xfrm>
        <a:graphic>
          <a:graphicData uri="http://schemas.openxmlformats.org/drawingml/2006/table">
            <a:tbl>
              <a:tblPr/>
              <a:tblGrid>
                <a:gridCol w="1531950">
                  <a:extLst>
                    <a:ext uri="{9D8B030D-6E8A-4147-A177-3AD203B41FA5}">
                      <a16:colId xmlns:a16="http://schemas.microsoft.com/office/drawing/2014/main" val="550866310"/>
                    </a:ext>
                  </a:extLst>
                </a:gridCol>
              </a:tblGrid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Trabajo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540702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Sanidad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070969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Educación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01726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Pensiones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488007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Seguridad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72291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Cultura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014504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Vivienda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979337"/>
                  </a:ext>
                </a:extLst>
              </a:tr>
              <a:tr h="622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Medio ambiente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71934"/>
                  </a:ext>
                </a:extLst>
              </a:tr>
              <a:tr h="622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Obras públicas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881529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Deporte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37745"/>
                  </a:ext>
                </a:extLst>
              </a:tr>
              <a:tr h="36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Defensa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119528"/>
                  </a:ext>
                </a:extLst>
              </a:tr>
            </a:tbl>
          </a:graphicData>
        </a:graphic>
      </p:graphicFrame>
      <p:grpSp>
        <p:nvGrpSpPr>
          <p:cNvPr id="26" name="Group 61">
            <a:extLst>
              <a:ext uri="{FF2B5EF4-FFF2-40B4-BE49-F238E27FC236}">
                <a16:creationId xmlns:a16="http://schemas.microsoft.com/office/drawing/2014/main" id="{9FF02776-8DE6-E953-B46F-D5686D961E67}"/>
              </a:ext>
            </a:extLst>
          </p:cNvPr>
          <p:cNvGrpSpPr>
            <a:grpSpLocks/>
          </p:cNvGrpSpPr>
          <p:nvPr/>
        </p:nvGrpSpPr>
        <p:grpSpPr bwMode="auto">
          <a:xfrm>
            <a:off x="4355306" y="2310089"/>
            <a:ext cx="476250" cy="3960813"/>
            <a:chOff x="2278" y="966"/>
            <a:chExt cx="300" cy="2495"/>
          </a:xfrm>
        </p:grpSpPr>
        <p:sp>
          <p:nvSpPr>
            <p:cNvPr id="27" name="AutoShape 57">
              <a:extLst>
                <a:ext uri="{FF2B5EF4-FFF2-40B4-BE49-F238E27FC236}">
                  <a16:creationId xmlns:a16="http://schemas.microsoft.com/office/drawing/2014/main" id="{8F73D476-7BF0-D98F-3031-ECB664083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1298"/>
              <a:ext cx="181" cy="1860"/>
            </a:xfrm>
            <a:prstGeom prst="downArrow">
              <a:avLst>
                <a:gd name="adj1" fmla="val 50000"/>
                <a:gd name="adj2" fmla="val 256906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" name="Text Box 58">
              <a:extLst>
                <a:ext uri="{FF2B5EF4-FFF2-40B4-BE49-F238E27FC236}">
                  <a16:creationId xmlns:a16="http://schemas.microsoft.com/office/drawing/2014/main" id="{690A69EC-B866-E317-0A5D-065A5CADC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8" y="966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1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(+)</a:t>
              </a:r>
            </a:p>
          </p:txBody>
        </p:sp>
        <p:sp>
          <p:nvSpPr>
            <p:cNvPr id="29" name="Text Box 59">
              <a:extLst>
                <a:ext uri="{FF2B5EF4-FFF2-40B4-BE49-F238E27FC236}">
                  <a16:creationId xmlns:a16="http://schemas.microsoft.com/office/drawing/2014/main" id="{95C7CE82-39C4-682E-97BC-450458EF4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3249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1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(-)</a:t>
              </a: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BF8F28EC-C54D-8F04-C136-8319C7891E4A}"/>
              </a:ext>
            </a:extLst>
          </p:cNvPr>
          <p:cNvGrpSpPr/>
          <p:nvPr/>
        </p:nvGrpSpPr>
        <p:grpSpPr>
          <a:xfrm>
            <a:off x="1084680" y="6905528"/>
            <a:ext cx="1349696" cy="1349696"/>
            <a:chOff x="0" y="0"/>
            <a:chExt cx="812800" cy="81280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85F3BC0-3E57-F7A4-E144-11175AB4C3D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F3A49AEC-3B74-A9B8-7FFA-09AD5A35935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sp>
        <p:nvSpPr>
          <p:cNvPr id="34" name="Freeform 15">
            <a:extLst>
              <a:ext uri="{FF2B5EF4-FFF2-40B4-BE49-F238E27FC236}">
                <a16:creationId xmlns:a16="http://schemas.microsoft.com/office/drawing/2014/main" id="{528709A4-1B95-5602-15EE-FB98A21981F3}"/>
              </a:ext>
            </a:extLst>
          </p:cNvPr>
          <p:cNvSpPr/>
          <p:nvPr/>
        </p:nvSpPr>
        <p:spPr>
          <a:xfrm>
            <a:off x="4198961" y="8741868"/>
            <a:ext cx="884643" cy="870167"/>
          </a:xfrm>
          <a:custGeom>
            <a:avLst/>
            <a:gdLst/>
            <a:ahLst/>
            <a:cxnLst/>
            <a:rect l="l" t="t" r="r" b="b"/>
            <a:pathLst>
              <a:path w="884643" h="870167">
                <a:moveTo>
                  <a:pt x="0" y="0"/>
                </a:moveTo>
                <a:lnTo>
                  <a:pt x="884643" y="0"/>
                </a:lnTo>
                <a:lnTo>
                  <a:pt x="884643" y="870167"/>
                </a:lnTo>
                <a:lnTo>
                  <a:pt x="0" y="870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8F6FEC67-5587-F9A2-2E04-199E24BF83BE}"/>
              </a:ext>
            </a:extLst>
          </p:cNvPr>
          <p:cNvSpPr txBox="1"/>
          <p:nvPr/>
        </p:nvSpPr>
        <p:spPr>
          <a:xfrm>
            <a:off x="5691143" y="4753143"/>
            <a:ext cx="6687666" cy="383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En general no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conocen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muy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bien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todas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las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dimensiones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incluidas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las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problemáticas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asociadas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RSU,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no les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impide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mostrarse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preocupados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lnSpc>
                <a:spcPts val="252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Los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mensajes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sencillos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medios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comunicación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eficaces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lnSpc>
                <a:spcPts val="252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Sin embargo,</a:t>
            </a: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mayoría conoce bien el proceso de separación para reciclar, el lugar dónde depositar los residuos, incluso algunos efectos nocivos que producen en los ecosistemas y, aún así, muchos no separan.</a:t>
            </a:r>
          </a:p>
        </p:txBody>
      </p:sp>
      <p:pic>
        <p:nvPicPr>
          <p:cNvPr id="36" name="9 Imagen" descr="viñeta5.jpg">
            <a:extLst>
              <a:ext uri="{FF2B5EF4-FFF2-40B4-BE49-F238E27FC236}">
                <a16:creationId xmlns:a16="http://schemas.microsoft.com/office/drawing/2014/main" id="{80978639-95D4-A518-2FEB-4B2FD6198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888655"/>
            <a:ext cx="5208441" cy="74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reeform 17">
            <a:extLst>
              <a:ext uri="{FF2B5EF4-FFF2-40B4-BE49-F238E27FC236}">
                <a16:creationId xmlns:a16="http://schemas.microsoft.com/office/drawing/2014/main" id="{2A3B7B70-0DC7-B7D6-DEA8-97046DDA5FF0}"/>
              </a:ext>
            </a:extLst>
          </p:cNvPr>
          <p:cNvSpPr/>
          <p:nvPr/>
        </p:nvSpPr>
        <p:spPr>
          <a:xfrm>
            <a:off x="1331562" y="7220867"/>
            <a:ext cx="855931" cy="821694"/>
          </a:xfrm>
          <a:custGeom>
            <a:avLst/>
            <a:gdLst/>
            <a:ahLst/>
            <a:cxnLst/>
            <a:rect l="l" t="t" r="r" b="b"/>
            <a:pathLst>
              <a:path w="855931" h="821694">
                <a:moveTo>
                  <a:pt x="0" y="0"/>
                </a:moveTo>
                <a:lnTo>
                  <a:pt x="855931" y="0"/>
                </a:lnTo>
                <a:lnTo>
                  <a:pt x="855931" y="821694"/>
                </a:lnTo>
                <a:lnTo>
                  <a:pt x="0" y="82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5E2C84AA-8C16-9760-C3A6-905E0721E0B0}"/>
              </a:ext>
            </a:extLst>
          </p:cNvPr>
          <p:cNvSpPr/>
          <p:nvPr/>
        </p:nvSpPr>
        <p:spPr>
          <a:xfrm>
            <a:off x="6773863" y="1755864"/>
            <a:ext cx="5439050" cy="2122803"/>
          </a:xfrm>
          <a:prstGeom prst="roundRect">
            <a:avLst/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Marykate" panose="020B0604020202020204" charset="0"/>
              </a:rPr>
              <a:t>CIS Marzo 2023</a:t>
            </a:r>
          </a:p>
          <a:p>
            <a:pPr algn="ctr"/>
            <a:r>
              <a:rPr lang="es-ES" sz="2400" dirty="0">
                <a:solidFill>
                  <a:srgbClr val="0070C0"/>
                </a:solidFill>
                <a:latin typeface="Marykate" panose="020B0604020202020204" charset="0"/>
              </a:rPr>
              <a:t>Sobre el principal problema en España </a:t>
            </a:r>
          </a:p>
          <a:p>
            <a:pPr algn="ctr"/>
            <a:r>
              <a:rPr lang="es-ES" sz="2400" dirty="0">
                <a:solidFill>
                  <a:srgbClr val="0070C0"/>
                </a:solidFill>
                <a:latin typeface="Marykate" panose="020B0604020202020204" charset="0"/>
              </a:rPr>
              <a:t>En la posición </a:t>
            </a:r>
            <a:r>
              <a:rPr lang="es-ES" sz="2400" dirty="0" smtClean="0">
                <a:solidFill>
                  <a:srgbClr val="0070C0"/>
                </a:solidFill>
                <a:latin typeface="Marykate" panose="020B0604020202020204" charset="0"/>
              </a:rPr>
              <a:t> 26 está </a:t>
            </a:r>
            <a:r>
              <a:rPr lang="es-ES" sz="2400" dirty="0">
                <a:solidFill>
                  <a:srgbClr val="0070C0"/>
                </a:solidFill>
                <a:latin typeface="Marykate" panose="020B0604020202020204" charset="0"/>
              </a:rPr>
              <a:t>el MA/lo mencionan 1,5%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D54C55-E6B9-0C55-4E12-245FB46DAB46}"/>
              </a:ext>
            </a:extLst>
          </p:cNvPr>
          <p:cNvSpPr txBox="1"/>
          <p:nvPr/>
        </p:nvSpPr>
        <p:spPr>
          <a:xfrm>
            <a:off x="1752600" y="1485900"/>
            <a:ext cx="11049000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IDEAS SOBRE MA DE ALUMNOS DEL MASTER  (</a:t>
            </a:r>
            <a:r>
              <a:rPr lang="es-ES" sz="3200" dirty="0"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116 ESTUDIANTES DE 12 ESPECIALIDADES)</a:t>
            </a:r>
          </a:p>
          <a:p>
            <a:pPr algn="just"/>
            <a:endParaRPr lang="es-ES" sz="3200" dirty="0">
              <a:effectLst/>
              <a:latin typeface="Marykat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s-ES" sz="2400" dirty="0" smtClean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smtClean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ES" sz="2400" dirty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consideran las problemáticas ambientales en todas sus dimensiones (social, económica, cultural, política)</a:t>
            </a:r>
          </a:p>
          <a:p>
            <a:pPr algn="just">
              <a:spcAft>
                <a:spcPts val="1200"/>
              </a:spcAft>
            </a:pPr>
            <a:r>
              <a:rPr lang="es-ES" sz="2400" dirty="0" smtClean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smtClean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sz="2400" dirty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estudiantes s</a:t>
            </a:r>
            <a:r>
              <a:rPr lang="es-ES" sz="2400" dirty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 declaran concienciados y preocupados</a:t>
            </a:r>
            <a:r>
              <a:rPr lang="es-ES" sz="2400" dirty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por los problemas ambientales, sin embargo, de sus opiniones se deduce que </a:t>
            </a:r>
            <a:r>
              <a:rPr lang="es-ES" sz="2400" dirty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sus acciones giran alrededor de los que les afecta, por encima del planeta. Hay diferencias con la especialidad de</a:t>
            </a:r>
            <a:r>
              <a:rPr lang="es-ES" sz="2400" dirty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Biología y Geología, </a:t>
            </a:r>
            <a:r>
              <a:rPr lang="es-ES" sz="2400" dirty="0">
                <a:solidFill>
                  <a:srgbClr val="669900"/>
                </a:solidFill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 actitudes más proambientales  en contraposición a </a:t>
            </a:r>
            <a:r>
              <a:rPr lang="es-ES" sz="2400" dirty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las de Economía, Orientación y Tecnología, que parecen menos sensibilizadas.</a:t>
            </a:r>
          </a:p>
          <a:p>
            <a:pPr algn="just">
              <a:spcAft>
                <a:spcPts val="1200"/>
              </a:spcAft>
            </a:pPr>
            <a:r>
              <a:rPr lang="es-ES" sz="2400" dirty="0" smtClean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- Un </a:t>
            </a:r>
            <a:r>
              <a:rPr lang="es-ES" sz="2400" dirty="0">
                <a:solidFill>
                  <a:srgbClr val="669900"/>
                </a:solidFill>
                <a:effectLst/>
                <a:latin typeface="Marykat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44% de los entrevistados se muestra de acuerdo con los contenedores de vidrio y papel se colocan para dar básicamente “buena imagen” pero al final su contenido va a vertederos donde se mezcla todo, Aquí también hay diferencias significativas en las especialidades</a:t>
            </a:r>
          </a:p>
          <a:p>
            <a:pPr algn="just">
              <a:spcAft>
                <a:spcPts val="1200"/>
              </a:spcAft>
            </a:pPr>
            <a:r>
              <a:rPr lang="es-ES" sz="2400" dirty="0" smtClean="0">
                <a:solidFill>
                  <a:srgbClr val="669900"/>
                </a:solidFill>
                <a:latin typeface="Marykate" panose="020B0604020202020204" charset="0"/>
                <a:cs typeface="Times New Roman" panose="02020603050405020304" pitchFamily="18" charset="0"/>
              </a:rPr>
              <a:t>- Un </a:t>
            </a:r>
            <a:r>
              <a:rPr lang="es-ES" sz="2400" dirty="0">
                <a:solidFill>
                  <a:srgbClr val="669900"/>
                </a:solidFill>
                <a:latin typeface="Marykate" panose="020B0604020202020204" charset="0"/>
                <a:cs typeface="Times New Roman" panose="02020603050405020304" pitchFamily="18" charset="0"/>
              </a:rPr>
              <a:t>tercio no contesta a cambiar alguno de sus hábitos ante la situación actual.</a:t>
            </a:r>
          </a:p>
          <a:p>
            <a:pPr algn="just"/>
            <a:endParaRPr lang="es-ES" sz="3200" dirty="0">
              <a:effectLst/>
              <a:latin typeface="Marykat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dirty="0"/>
          </a:p>
        </p:txBody>
      </p:sp>
      <p:pic>
        <p:nvPicPr>
          <p:cNvPr id="7" name="Picture 4" descr="Nortpalet obtiene la Certificación Residuo Cero de AENOR - IDE">
            <a:extLst>
              <a:ext uri="{FF2B5EF4-FFF2-40B4-BE49-F238E27FC236}">
                <a16:creationId xmlns:a16="http://schemas.microsoft.com/office/drawing/2014/main" id="{2F206C35-78A2-6198-6B11-8E937ABA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94577" y="3226591"/>
            <a:ext cx="10156298" cy="39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2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92521"/>
            <a:ext cx="3695700" cy="3022379"/>
            <a:chOff x="0" y="0"/>
            <a:chExt cx="1341450" cy="796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2172" y="5788399"/>
            <a:ext cx="3695700" cy="3022379"/>
            <a:chOff x="0" y="0"/>
            <a:chExt cx="1341450" cy="7960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1E1DF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89804" y="2454617"/>
            <a:ext cx="4382139" cy="3022379"/>
            <a:chOff x="0" y="0"/>
            <a:chExt cx="1341450" cy="7960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1E1DF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64725" y="5777310"/>
            <a:ext cx="4459785" cy="3022379"/>
            <a:chOff x="0" y="0"/>
            <a:chExt cx="1341450" cy="7960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67565" y="2454616"/>
            <a:ext cx="3509496" cy="3022379"/>
            <a:chOff x="0" y="0"/>
            <a:chExt cx="1341450" cy="7960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92644" y="5777310"/>
            <a:ext cx="3509496" cy="3022379"/>
            <a:chOff x="0" y="0"/>
            <a:chExt cx="1341450" cy="7960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1E1DF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74302" y="2960027"/>
            <a:ext cx="3169324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1371600">
              <a:spcAft>
                <a:spcPts val="900"/>
              </a:spcAft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No esperamos cambios radicales, nos sentimos bien con la “continuidad”</a:t>
            </a:r>
          </a:p>
          <a:p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1196239" y="6152730"/>
            <a:ext cx="36957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spcAft>
                <a:spcPts val="900"/>
              </a:spcAft>
            </a:pPr>
            <a:r>
              <a:rPr lang="es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Se tienden a construir relaciones causales, simples, lejanas a la realidad de los procesos naturales.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7969" y="2888587"/>
            <a:ext cx="367523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spcAft>
                <a:spcPts val="900"/>
              </a:spcAft>
            </a:pPr>
            <a:r>
              <a:rPr lang="es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Otorgamos mayor importancia a las experiencias más próximas, recientes  y frecuentes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86073" y="6162527"/>
            <a:ext cx="384417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1371600">
              <a:spcAft>
                <a:spcPts val="900"/>
              </a:spcAft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No se aprecian los efectos de los cambios en el medio natural sobre nuestro día a día. </a:t>
            </a:r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9845260" y="2970041"/>
            <a:ext cx="300426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1371600">
              <a:spcAft>
                <a:spcPts val="900"/>
              </a:spcAft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Tendemos a atribuir características estables a los fenómenos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67607" y="6153819"/>
            <a:ext cx="308639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1371600">
              <a:spcAft>
                <a:spcPts val="900"/>
              </a:spcAft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Nos limita un exceso de confianza, en especial hacia la tecnología</a:t>
            </a:r>
            <a:endParaRPr lang="en-US" dirty="0"/>
          </a:p>
        </p:txBody>
      </p:sp>
      <p:sp>
        <p:nvSpPr>
          <p:cNvPr id="26" name="TextBox 26"/>
          <p:cNvSpPr txBox="1"/>
          <p:nvPr/>
        </p:nvSpPr>
        <p:spPr>
          <a:xfrm>
            <a:off x="1028700" y="176882"/>
            <a:ext cx="164973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4400" spc="224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DIFICULTADES PARA CAMBIAR NUESTO MODO DE VIDA </a:t>
            </a:r>
          </a:p>
        </p:txBody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86776679-0A02-6E21-3961-1C2063148AD6}"/>
              </a:ext>
            </a:extLst>
          </p:cNvPr>
          <p:cNvGrpSpPr/>
          <p:nvPr/>
        </p:nvGrpSpPr>
        <p:grpSpPr>
          <a:xfrm>
            <a:off x="13315846" y="2485330"/>
            <a:ext cx="3524354" cy="3022379"/>
            <a:chOff x="0" y="0"/>
            <a:chExt cx="1341450" cy="796017"/>
          </a:xfrm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D1FE5320-AA70-5359-6A74-ED91E7F470F1}"/>
                </a:ext>
              </a:extLst>
            </p:cNvPr>
            <p:cNvSpPr/>
            <p:nvPr/>
          </p:nvSpPr>
          <p:spPr>
            <a:xfrm>
              <a:off x="0" y="0"/>
              <a:ext cx="1341450" cy="796017"/>
            </a:xfrm>
            <a:custGeom>
              <a:avLst/>
              <a:gdLst/>
              <a:ahLst/>
              <a:cxnLst/>
              <a:rect l="l" t="t" r="r" b="b"/>
              <a:pathLst>
                <a:path w="1341450" h="796017">
                  <a:moveTo>
                    <a:pt x="0" y="0"/>
                  </a:moveTo>
                  <a:lnTo>
                    <a:pt x="1341450" y="0"/>
                  </a:lnTo>
                  <a:lnTo>
                    <a:pt x="1341450" y="796017"/>
                  </a:lnTo>
                  <a:lnTo>
                    <a:pt x="0" y="796017"/>
                  </a:lnTo>
                  <a:close/>
                </a:path>
              </a:pathLst>
            </a:custGeom>
            <a:solidFill>
              <a:srgbClr val="C3DBC3"/>
            </a:solidFill>
          </p:spPr>
          <p:txBody>
            <a:bodyPr/>
            <a:lstStyle/>
            <a:p>
              <a:endParaRPr lang="es-E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6A0A40FB-51EE-1130-831F-8FFFFC6774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681"/>
                </a:lnSpc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4" name="TextBox 24">
            <a:extLst>
              <a:ext uri="{FF2B5EF4-FFF2-40B4-BE49-F238E27FC236}">
                <a16:creationId xmlns:a16="http://schemas.microsoft.com/office/drawing/2014/main" id="{1FE4D94A-F4BE-BBE7-A4DB-C3E546BDFE32}"/>
              </a:ext>
            </a:extLst>
          </p:cNvPr>
          <p:cNvSpPr txBox="1"/>
          <p:nvPr/>
        </p:nvSpPr>
        <p:spPr>
          <a:xfrm>
            <a:off x="13635506" y="2926492"/>
            <a:ext cx="308610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1371600">
              <a:spcAft>
                <a:spcPts val="900"/>
              </a:spcAft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Los fenómenos lejanos (en el espacio y en el tiempo) difícilmente se consideran</a:t>
            </a:r>
            <a:endParaRPr lang="en-US" dirty="0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CA36D2A-5EBE-8A10-D7E7-A3207EE6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5846" y="5752258"/>
            <a:ext cx="3219554" cy="332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AE6B1C4C-1D8F-C39D-B00A-245651446350}"/>
              </a:ext>
            </a:extLst>
          </p:cNvPr>
          <p:cNvSpPr txBox="1"/>
          <p:nvPr/>
        </p:nvSpPr>
        <p:spPr>
          <a:xfrm>
            <a:off x="996043" y="1786307"/>
            <a:ext cx="1318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Las personas tenemos dificultades específicas para reconocer los problemas ambientales (</a:t>
            </a:r>
            <a:r>
              <a:rPr lang="es-E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Espinet</a:t>
            </a: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1999):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609600" y="176882"/>
            <a:ext cx="16916400" cy="92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r>
              <a:rPr lang="en-US" sz="4000" spc="224" dirty="0">
                <a:solidFill>
                  <a:srgbClr val="000000"/>
                </a:solidFill>
                <a:latin typeface="Marykate"/>
              </a:rPr>
              <a:t>DIFICULTADES PARA CAMBIAR NUESTO MODO DE VIDA II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E6B1C4C-1D8F-C39D-B00A-245651446350}"/>
              </a:ext>
            </a:extLst>
          </p:cNvPr>
          <p:cNvSpPr txBox="1"/>
          <p:nvPr/>
        </p:nvSpPr>
        <p:spPr>
          <a:xfrm>
            <a:off x="643877" y="1054404"/>
            <a:ext cx="1432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Existen una serie de obstáculos y barreras para cambiar nuestras conductas y hábitos (</a:t>
            </a:r>
            <a:r>
              <a:rPr lang="es-E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Kollmuss</a:t>
            </a: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</a:t>
            </a:r>
            <a:r>
              <a:rPr lang="es-E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Agyemann</a:t>
            </a: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2002)</a:t>
            </a:r>
          </a:p>
        </p:txBody>
      </p:sp>
      <p:cxnSp>
        <p:nvCxnSpPr>
          <p:cNvPr id="31" name="3 Conector recto">
            <a:extLst>
              <a:ext uri="{FF2B5EF4-FFF2-40B4-BE49-F238E27FC236}">
                <a16:creationId xmlns:a16="http://schemas.microsoft.com/office/drawing/2014/main" id="{1C01C0DA-A4F8-787D-DB95-9B9BE4016BDA}"/>
              </a:ext>
            </a:extLst>
          </p:cNvPr>
          <p:cNvCxnSpPr/>
          <p:nvPr/>
        </p:nvCxnSpPr>
        <p:spPr>
          <a:xfrm rot="10800000">
            <a:off x="7473243" y="3960223"/>
            <a:ext cx="56469" cy="11893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2">
            <a:extLst>
              <a:ext uri="{FF2B5EF4-FFF2-40B4-BE49-F238E27FC236}">
                <a16:creationId xmlns:a16="http://schemas.microsoft.com/office/drawing/2014/main" id="{109566A7-C6AD-720E-7504-8DA8241228E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888174"/>
            <a:ext cx="3398446" cy="3895403"/>
            <a:chOff x="1983" y="12209"/>
            <a:chExt cx="3006" cy="2800"/>
          </a:xfrm>
        </p:grpSpPr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id="{61C0E467-9086-CB21-3DA0-13DABF2A1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" y="14289"/>
              <a:ext cx="3006" cy="720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2800" dirty="0">
                  <a:latin typeface="Montserrat Medium" panose="00000600000000000000" pitchFamily="2" charset="0"/>
                </a:rPr>
                <a:t>Comportamiento pro-ambiental</a:t>
              </a: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C2479609-0428-CA03-7120-ED10F4936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12669"/>
              <a:ext cx="0" cy="514"/>
            </a:xfrm>
            <a:prstGeom prst="line">
              <a:avLst/>
            </a:prstGeom>
            <a:noFill/>
            <a:ln w="4445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Line 7">
              <a:extLst>
                <a:ext uri="{FF2B5EF4-FFF2-40B4-BE49-F238E27FC236}">
                  <a16:creationId xmlns:a16="http://schemas.microsoft.com/office/drawing/2014/main" id="{502BDB65-42D1-2C94-37A0-FFBCBCACD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7" y="13763"/>
              <a:ext cx="0" cy="514"/>
            </a:xfrm>
            <a:prstGeom prst="line">
              <a:avLst/>
            </a:prstGeom>
            <a:noFill/>
            <a:ln w="4445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 Box 3">
              <a:extLst>
                <a:ext uri="{FF2B5EF4-FFF2-40B4-BE49-F238E27FC236}">
                  <a16:creationId xmlns:a16="http://schemas.microsoft.com/office/drawing/2014/main" id="{01A82307-7218-2AD8-526E-50FFB2870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" y="12209"/>
              <a:ext cx="2722" cy="720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2800" dirty="0">
                  <a:latin typeface="Montserrat Medium" panose="00000600000000000000" pitchFamily="2" charset="0"/>
                </a:rPr>
                <a:t>Conocimiento ambiental</a:t>
              </a:r>
            </a:p>
          </p:txBody>
        </p:sp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0E13F648-B4E8-9E1A-9058-8AA5CE2D2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13220"/>
              <a:ext cx="2539" cy="720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2800" dirty="0">
                  <a:latin typeface="Montserrat Medium" panose="00000600000000000000" pitchFamily="2" charset="0"/>
                </a:rPr>
                <a:t>Actitudes ambientales</a:t>
              </a:r>
            </a:p>
          </p:txBody>
        </p:sp>
      </p:grpSp>
      <p:sp>
        <p:nvSpPr>
          <p:cNvPr id="64" name="17 CuadroTexto">
            <a:extLst>
              <a:ext uri="{FF2B5EF4-FFF2-40B4-BE49-F238E27FC236}">
                <a16:creationId xmlns:a16="http://schemas.microsoft.com/office/drawing/2014/main" id="{9B793167-A8B1-B560-95A6-DF46675D97D4}"/>
              </a:ext>
            </a:extLst>
          </p:cNvPr>
          <p:cNvSpPr txBox="1"/>
          <p:nvPr/>
        </p:nvSpPr>
        <p:spPr>
          <a:xfrm>
            <a:off x="37011" y="3759602"/>
            <a:ext cx="182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Montserrat Medium" panose="00000600000000000000" pitchFamily="2" charset="0"/>
              </a:rPr>
              <a:t>Modelo</a:t>
            </a:r>
          </a:p>
          <a:p>
            <a:pPr algn="ctr"/>
            <a:r>
              <a:rPr lang="es-ES" sz="2800" b="1" dirty="0">
                <a:latin typeface="Montserrat Medium" panose="00000600000000000000" pitchFamily="2" charset="0"/>
              </a:rPr>
              <a:t> años 70 </a:t>
            </a:r>
          </a:p>
        </p:txBody>
      </p:sp>
      <p:pic>
        <p:nvPicPr>
          <p:cNvPr id="23" name="Imagen 22" descr="Diagrama&#10;&#10;Descripción generada automáticamente">
            <a:extLst>
              <a:ext uri="{FF2B5EF4-FFF2-40B4-BE49-F238E27FC236}">
                <a16:creationId xmlns:a16="http://schemas.microsoft.com/office/drawing/2014/main" id="{42815EFD-5744-9D81-4A9D-B3F6BE1FA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44" y="3004043"/>
            <a:ext cx="6484901" cy="50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A6829B58F4974E9F56E82484C2E5D5" ma:contentTypeVersion="17" ma:contentTypeDescription="Crear nuevo documento." ma:contentTypeScope="" ma:versionID="f29016b42822b7b072a3dfafc3ed9ea9">
  <xsd:schema xmlns:xsd="http://www.w3.org/2001/XMLSchema" xmlns:xs="http://www.w3.org/2001/XMLSchema" xmlns:p="http://schemas.microsoft.com/office/2006/metadata/properties" xmlns:ns2="f0661049-ecea-46c8-b642-0cd476d4e71f" xmlns:ns3="95a2c5ab-a8b2-4c2e-8f8a-ea8ea6becb63" xmlns:ns4="7a297dc8-1bbc-4334-9d49-29affbb338fb" targetNamespace="http://schemas.microsoft.com/office/2006/metadata/properties" ma:root="true" ma:fieldsID="42c3eb9ac4de37f35ddd51bb9112286d" ns2:_="" ns3:_="" ns4:_="">
    <xsd:import namespace="f0661049-ecea-46c8-b642-0cd476d4e71f"/>
    <xsd:import namespace="95a2c5ab-a8b2-4c2e-8f8a-ea8ea6becb63"/>
    <xsd:import namespace="7a297dc8-1bbc-4334-9d49-29affbb33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61049-ecea-46c8-b642-0cd476d4e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43736f5e-5e5e-44d2-b14d-8b57af3db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2c5ab-a8b2-4c2e-8f8a-ea8ea6becb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97dc8-1bbc-4334-9d49-29affbb338f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ae5d09-6563-4827-bc54-4468a7d9d8e4}" ma:internalName="TaxCatchAll" ma:showField="CatchAllData" ma:web="95a2c5ab-a8b2-4c2e-8f8a-ea8ea6becb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9DBF57-7BC7-4977-9CE4-2109E822C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61049-ecea-46c8-b642-0cd476d4e71f"/>
    <ds:schemaRef ds:uri="95a2c5ab-a8b2-4c2e-8f8a-ea8ea6becb63"/>
    <ds:schemaRef ds:uri="7a297dc8-1bbc-4334-9d49-29affbb33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198205-14D9-450A-AE89-4844972254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</TotalTime>
  <Words>1786</Words>
  <Application>Microsoft Office PowerPoint</Application>
  <PresentationFormat>Personalizado</PresentationFormat>
  <Paragraphs>225</Paragraphs>
  <Slides>22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7" baseType="lpstr">
      <vt:lpstr>Trebuchet MS</vt:lpstr>
      <vt:lpstr>Inter</vt:lpstr>
      <vt:lpstr>Calibri</vt:lpstr>
      <vt:lpstr>Berlin Sans FB</vt:lpstr>
      <vt:lpstr>Roboto</vt:lpstr>
      <vt:lpstr>Londrina Solid</vt:lpstr>
      <vt:lpstr>Wingdings</vt:lpstr>
      <vt:lpstr>Wingdings 3</vt:lpstr>
      <vt:lpstr>Montserrat Medium</vt:lpstr>
      <vt:lpstr>Times New Roman</vt:lpstr>
      <vt:lpstr>Marykate</vt:lpstr>
      <vt:lpstr>Calibri Light</vt:lpstr>
      <vt:lpstr>Comic Sans MS</vt:lpstr>
      <vt:lpstr>Arial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modulo1  presentación profesores</dc:title>
  <cp:lastModifiedBy>DANIEL ZUAZAGOITIA</cp:lastModifiedBy>
  <cp:revision>20</cp:revision>
  <dcterms:created xsi:type="dcterms:W3CDTF">2006-08-16T00:00:00Z</dcterms:created>
  <dcterms:modified xsi:type="dcterms:W3CDTF">2023-11-22T17:41:03Z</dcterms:modified>
  <dc:identifier>DAFu-6vFJR8</dc:identifier>
</cp:coreProperties>
</file>